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7" r:id="rId8"/>
    <p:sldId id="262" r:id="rId9"/>
    <p:sldId id="263" r:id="rId10"/>
    <p:sldId id="264" r:id="rId11"/>
    <p:sldId id="268" r:id="rId12"/>
    <p:sldId id="265" r:id="rId13"/>
    <p:sldId id="266"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7"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52"/>
    <p:restoredTop sz="86337"/>
  </p:normalViewPr>
  <p:slideViewPr>
    <p:cSldViewPr snapToGrid="0" snapToObjects="1">
      <p:cViewPr varScale="1">
        <p:scale>
          <a:sx n="128" d="100"/>
          <a:sy n="128" d="100"/>
        </p:scale>
        <p:origin x="9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33:28.277"/>
    </inkml:context>
    <inkml:brush xml:id="br0">
      <inkml:brushProperty name="width" value="0.1" units="cm"/>
      <inkml:brushProperty name="height" value="0.1" units="cm"/>
      <inkml:brushProperty name="color" value="#66CC00"/>
    </inkml:brush>
  </inkml:definitions>
  <inkml:trace contextRef="#ctx0" brushRef="#br0">2043 231 24575,'-45'-7'0,"-34"-13"0,-8-2 0,18 5 0,-11-1 0,8 1 0,11 2 0,1 2-562,-40-8 0,7 3 562,26 7 0,-4 0 367,6 0-367,-5 5 0,10-3 0,-3 7 187,14-6-187,3 7 0,0-3 0,8 4 570,4 0-570,8 0 0,7 0 0,3 0 0,2 0 0,5 0 0,2 0 0,1 0 0,2 0 0,-3 0 0,1 0 0,-1 0 0,-4 3 0,-4-2 0,-6 6 0,-11-2 0,-5 5 0,1 0 0,-11 5 0,6 5 0,-10 2 0,1-1 0,2-2 0,6 1 0,8-2 0,5 1 0,8-4 0,3-3 0,5 0 0,3-3 0,4 0 0,2 2 0,4-2 0,0 4 0,0-1 0,0 3 0,0 4 0,0 8 0,1 0 0,7 3 0,8-4 0,8 0 0,12 1 0,9 4 0,34 6 0,-7-3 0,18-1 0,-16-8 0,1-6 0,4 2 0,2-2 0,8 3-591,-1 2 591,7-5 0,-10-2 0,0-5 0,-8 0 0,1 4 0,-10-3 0,-1 1 0,-15-8 0,2 2 0,-10-5 591,-3 3-591,-1-2 0,1 1 0,2-3 0,0 1 0,1-3 0,2 0 0,7 3 0,0-1 0,7 2 0,-6-3 0,1-1 0,0 0 0,-2 0 0,3 0 0,2 0 0,-6 0 0,4 1 0,0 3 0,2-3 0,1 3 0,-2-4 0,-2 0 0,-2 0 0,0 0 0,-3 0 0,-3 0 0,-4 0 0,-4 0 0,-3 0 0,-3-3 0,-2-2 0,1 1 0,-5-4 0,8 7 0,-8-6 0,4 2 0,-6 0 0,5-2 0,-3 4 0,3-4 0,-6 1 0,-1-2 0,-2 1 0,-3 2 0,0-2 0,-3 2 0,1-3 0,-3 0 0,0 1 0,4-4 0,-2 2 0,4-5 0,-3 4 0,4-4 0,-3 0 0,-1-1 0,-5 6 0,-3-4 0,-1 7 0,0-5 0,1 0 0,-2-1 0,-2 1 0,-2 0 0,-2-1 0,0-1 0,0-2 0,-2-1 0,-7 1 0,-4-5 0,-8 2 0,-2-6 0,-2 4 0,-2-4 0,0 0 0,-4-2 0,-3 0 0,1-1 0,-6 2 0,5 0 0,-7-3 0,-1 7 0,0-1 0,-6 1 0,1 3 0,-1 1 0,2 2 0,0 3 0,-6 0 0,-1 2 0,-6 2 0,-1 0 0,2 4 0,1 1 0,1-2 0,4 3 0,-8-2 0,6 3 0,4 1 0,11-4 0,4 3 0,13-2 0,-1 2 0,8-2 0,2 2 0,2-2 0,4 3 0,1 0 0,4-1 0,1-1 0,1-1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9:25:56.557"/>
    </inkml:context>
    <inkml:brush xml:id="br0">
      <inkml:brushProperty name="width" value="0.1" units="cm"/>
      <inkml:brushProperty name="height" value="0.1" units="cm"/>
      <inkml:brushProperty name="color" value="#66CC00"/>
    </inkml:brush>
  </inkml:definitions>
  <inkml:trace contextRef="#ctx0" brushRef="#br0">1497 145 24575,'-19'0'0,"-7"0"0,-13 0 0,-15 0 0,4 0 0,-6 0 0,0-1 0,-3 2-745,-19 6 0,-1 3 745,17-2 0,3 2 0,0 5 0,4 3 0,-34 12 0,4 0 0,0 1 0,3-1 315,19 0-315,-9-1 0,21 5 0,-9-1 0,17 1 0,4-4 0,16-4 1125,1-3-1125,9 2 50,2 1-50,6 3 0,2 6 0,3 0 0,0 13 0,0 5 0,0 7 0,0 6 0,2-11 0,1 6 0,2-9 0,-1 1 0,2-5 0,-3-5 0,3-8 0,-4-5 0,5 1 0,-2-3 0,4 7 0,0-3 0,1 6 0,3 4 0,0 4 0,5 4 0,-1 0 0,2 0 0,0 0 0,-2 0 0,0 0 0,1 0 0,2 8 0,1-1 0,0 5 0,1 6 0,3-3 0,0 12 0,5-2 0,-10-9 0,12 24 0,-13-35 0,9 28 0,-2-27 0,-3 7 0,6-5 0,-1-3 0,11-1 0,7 5 0,2-7 0,2-3 0,0-7 0,-4-8 0,6 5 0,-6-6 0,3 1 0,-5-5 0,3 0 0,-7-8 0,2 2 0,-9-5 0,2 0 0,-3 0 0,0-4 0,5 0 0,-6-2 0,3-1 0,-1 0 0,-3-6 0,4-2 0,0-3 0,2 0 0,1 0 0,0 0 0,-3-3 0,0-4 0,0-5 0,2-9 0,2-3 0,6-9 0,-1-4 0,1-6 0,1-7 0,2-8 0,3-15 0,6-3 0,-13 9 0,6-4 0,-10 13 0,0-7 0,-2 3 0,-8 3 0,-3 5 0,-5 0 0,-3-6 0,-2 1 0,-2-14 0,-4-2 0,-4 9 0,-5-21 0,-1 30 0,0-19 0,0 17 0,0 3 0,0-2 0,0 8 0,0-8 0,-5-1 0,-3-5 0,-8-1 0,-2-2 0,-2 2 0,0 6 0,-1-3 0,0 7 0,-3-10 0,2 3 0,1 4 0,2 9 0,-1 2 0,4 6 0,-3-11 0,2 3 0,2 1 0,1-1 0,1 5 0,0-12 0,-5 5 0,1-1 0,1 9 0,0 7 0,6 5 0,-3 1 0,1 6 0,1 3 0,-2 0 0,1 3 0,0 0 0,3 0 0,-1 3 0,3 2 0,-1-1 0,1 4 0,-1 0 0,1 2 0,0 1 0,0-4 0,-4 3 0,2-6 0,-10 4 0,5-5 0,-9 2 0,5-3 0,-5-1 0,4 3 0,-3 0 0,5 1 0,0 3 0,5 1 0,3 2 0,2 0 0,2 1 0,-1 1 0,4 0 0,0-1 0,1 0 0,1 1 0,0-1 0,0 4 0,0 0 0,0 2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9:25:58.379"/>
    </inkml:context>
    <inkml:brush xml:id="br0">
      <inkml:brushProperty name="width" value="0.1" units="cm"/>
      <inkml:brushProperty name="height" value="0.1" units="cm"/>
      <inkml:brushProperty name="color" value="#66CC00"/>
    </inkml:brush>
  </inkml:definitions>
  <inkml:trace contextRef="#ctx0" brushRef="#br0">1711 3 24575,'-27'0'0,"-13"0"0,1 0 0,-18 0 0,-7-2 0,-15 3 0,-16 12-532,42-3 0,-2 3 532,-3 4 0,-1 2 0,3 1 0,0 2 0,1-1 0,2 2-256,-36 23 256,6-3 0,12 4 0,6-4 0,3 0 0,14-2 0,8-6 0,5 5 0,10-2 1050,2 1-1050,4-2 270,0 6-270,-3 7 0,-3 10 0,2-1 0,-3 11 0,4-2 0,-1 12 0,3 5-539,-1 5 539,0 3 0,3-16 0,-3 3-23,6-11 23,4 1 0,1-4 0,7-8 0,-1-13 0,4-2 538,0-11-538,0 3 24,1-8-24,10 5 0,17 7 0,8-3 0,15 8 0,-1-7 0,12-2 0,8 2 0,11-8-650,9-3 650,-41-15 0,2-2 0,2 0 0,2-2 0,5 2 0,2-2-778,6-2 0,1-2 778,10 1 0,1-1 0,5-2 0,2-1-1002,4 0 1,1 0 1001,-1 0 0,0 0 0,1 0 0,-1 0 0,0 0 0,1 0 0,-1 0 0,0 0 0,-4 0 0,-1 0 0,-1 0 0,-2 0-519,-8-1 1,-2-1 518,-5-3 0,-3-2 153,-14 0 0,-2-2-153,40-17 1324,-28 4-1324,-2 1 2075,-15 2-2075,-13 5 1289,-10-1-1289,-8 2 252,-4-1-252,-2-2 0,1-3 0,1-6 0,0-11 0,0-3 0,1-9 0,5-9 0,-4 8 0,5-12 0,-6 9 0,0-8 0,-1-3 0,-3-2 0,-3-7 0,-7 3 0,-13-5 0,-11 7 0,-15 0 0,-13-3-723,-11 3 723,29 31 0,-2 1 0,-5 1 0,-1 0 0,-1-1 0,-2 2 0,-4 1 0,-2 2 0,-3 0 0,-2 1-743,-3 0 1,-3 2 742,-6-2 0,-2 2 0,5 2 0,0 1 0,-6-2 0,0 2 0,7 3 0,1 2 0,3 2 0,2 0-152,12 4 1,2 0 151,-47-8 0,21 6 0,-9-6 0,12 4 0,11 1 0,13 3 658,9 4-658,10 0 1514,5 1-1514,8 2 339,4 2-339,5 1 0,2 2 0,3-4 0,1 3 0,0-3 0,0 0 0,0-1 0,0-2 0,0-2 0,0 2 0,0 1 0,0 5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9:26:06.096"/>
    </inkml:context>
    <inkml:brush xml:id="br0">
      <inkml:brushProperty name="width" value="0.1" units="cm"/>
      <inkml:brushProperty name="height" value="0.1" units="cm"/>
      <inkml:brushProperty name="color" value="#66CC00"/>
    </inkml:brush>
  </inkml:definitions>
  <inkml:trace contextRef="#ctx0" brushRef="#br0">4604 3291 24575,'0'-17'0,"-12"-22"0,4 9 0,-19-21 0,-5-5 0,-1-10 0,-1 13 0,-1-1 0,-14-27 0,-4 10 0,22 28 0,0-1-429,-1 1 1,-1 1 428,-3 1 0,-1 1 0,1 1 0,-1-1 0,-2 2 0,1-1 0,2-2 0,0 1 0,0-1 0,0 0 0,2-1 0,0 0 0,0 0 0,2 0 172,-20-28-172,5-2 0,6 10 0,-9-15 0,7 17 0,-6-10 0,11 27 0,-3-6 0,4 5 0,-10-13 0,14 17 0,-9-15 645,9 15-645,1-7 40,-3 4-40,0 0 0,3-1 0,-4-4 0,4 0 0,-4-1 0,-5-5 0,-3 2 0,-1 2 0,2 2 0,-8-5 0,10 8 0,-15-12 0,13 10 0,-9-2 0,0-11 0,9 19 0,-4-10 0,12 16 0,-4 0 0,2 1 0,1 4 0,6 4 0,1 3 0,6 4 0,1 5 0,4 2 0,0 3 0,3 0 0,-4 1 0,2 0 0,-5-2 0,0 2 0,-2-1 0,-6-3 0,-2 2 0,-3 1 0,-9-5 0,0 11 0,-7-9 0,-5 10 0,4-2 0,-15 0 0,0 2 0,5-2 0,-8 4 0,14 0 0,-10 0 0,5 0 0,3 0 0,6 0 0,2 0 0,0 0 0,0 0 0,1 0 0,-2 4 0,6 1 0,-4 7 0,9-1 0,-2 7 0,10-8 0,1 3 0,10-5 0,3 0 0,6-1 0,2-1 0,4-2 0,0 0 0,3-3 0,-2 4 0,2-2 0,-5 6 0,-1 1 0,-4 2 0,-1 10 0,-7 4 0,3-1 0,-6 17 0,1-11 0,-2 16 0,-1 0 0,-2 2 0,5 2 0,-4-1 0,5-1 0,1-3 0,6-2 0,0 2 0,5-3 0,0-4 0,2-2 0,3-4 0,1 8 0,-2 7 0,0-4 0,-3 10 0,3-8 0,-3-1 0,7 5 0,-6-11 0,3 9 0,-1-8 0,-2 8 0,6 3 0,-6 6 0,6 5 0,-1 6 0,0 2 0,0 11 0,0 3-433,0 6 433,3 0 0,0 0 0,0 1 0,0-5 0,0 7 0,4-7 0,7 9 0,6-10 0,11 2 0,0-14 0,12 7 0,-12-24 0,10 14 0,-12-17 0,6 5 0,-3-3 0,-2-6 0,-1-5 0,-3-4 0,1-5 433,-1-3-433,3 2 0,0-2 0,6 0 0,-1-2 0,7-4 0,0 1 0,15 5 0,-9-5 0,24 10 0,-6-8 0,17 0 0,0-2-649,14-3 649,5-6 0,-41-9 0,1 0 0,8-2 0,0 0-676,3 0 1,0-1 675,5 2 0,1-1 0,1-1 0,1-1 0,0-1 0,1-1-855,4-1 1,1 0 854,1-2 0,0 0 0,3 0 0,-1 0 0,1 0 0,0 0 0,0 0 0,-1 0 0,-1-4 0,-1-2 0,0 2 0,-2-2 0,-5-5 0,-3-1 0,-1 3 0,-2 0 0,-7-3 0,-3 0 0,29 3 0,4-13 0,-20 14 0,3-9 0,1 6 0,-16 0 0,-4 1 0,-4 0 0,-6 0 549,-4 0-549,-6 3 1266,-4 0-1266,-3 0 1894,-5 2-1894,-1-1 0,-6 2 0,0-1 0,-2 2 0,-2 1 0,1-2 0,0 3 0,-1-3 0,1 1 0,-1 2 0,1-2 0,-2 3 0,-1 0 0,1-1 0,-3-2 0,0 2 0,-1-2 0,-3 2 0,0-1 0,-1-2 0,-1 1 0,-1-2 0,-3 3 0,-1-3 0,0 1 0,0-1 0,0 0 0,0 0 0,0 1 0,0 0 0,0 0 0,0 2 0,0-3 0,0 2 0,0-3 0,-2-1 0,0-3 0,-2 2 0,2-2 0,-4 2 0,5 1 0,-2 0 0,0 3 0,2-2 0,-2 5 0,3-2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9:26:13.862"/>
    </inkml:context>
    <inkml:brush xml:id="br0">
      <inkml:brushProperty name="width" value="0.1" units="cm"/>
      <inkml:brushProperty name="height" value="0.1" units="cm"/>
      <inkml:brushProperty name="color" value="#66CC00"/>
    </inkml:brush>
  </inkml:definitions>
  <inkml:trace contextRef="#ctx0" brushRef="#br0">1543 1 24575,'-14'0'0,"-23"0"0,3 0 0,-43 0 0,37 0 0,-37 0 0,36 0 0,-27 0 0,16 0 0,-9 0 0,19 0 0,-12 0 0,8 0 0,-8 0 0,-3 0 0,8 0 0,0 0 0,9 0 0,3 0 0,3 0 0,-1 2 0,0 3 0,0 8 0,0 3 0,1 5 0,-4 3 0,0-4 0,-2 8 0,2-3 0,3 0 0,-2 3 0,8-5 0,-1 0 0,8-3 0,3-4 0,5-2 0,3-1 0,1 1 0,4-1 0,0 3 0,2-1 0,2 0 0,-2 4 0,2 1 0,0 4 0,-3 2 0,4 3 0,-2 3 0,2 3 0,-3 3 0,3-1 0,-3 1 0,4-1 0,0 4 0,0-6 0,0 5 0,0-5 0,2 6 0,4 1 0,6 5 0,8 0 0,9 7 0,7 6 0,7 5 0,2 0 0,4 1 0,-4-15 0,21 13 0,-10-13-690,23 9 690,-10-7 0,14-5 0,3-4 0,1-3 0,-38-22 0,0-1 0,40 18-273,-3-2 273,-12-4 0,-5-1 0,-4-5 0,3 3 0,0-3 0,-3-2 0,-5-2 0,1-2 0,10 2 0,-3 2 680,-1-4-680,-5-2 283,-7-5-283,5-1 0,7-3 0,-2 2 0,0-7 0,-1 2 0,14-4 0,-15 0 0,25 0 0,-28 0 0,11 0 0,-10 0 0,0-2 0,13-7 0,9-6 0,-2-3 0,5-3-494,-4 1 494,6-2 0,9-3 0,-6 1 0,5 0 0,-25 2 0,-16 6 0,-2 1 0,4-7 0,-8 7 0,0-1 0,0-8 0,12 1 0,-13-6 0,-9 6 0,-4-1 494,-13 5-494,-3 5 0,-5 2 0,-5 3 0,0-2 0,-4 2 0,1-6 0,0 0 0,1-10 0,1 1 0,1-8 0,0-1 0,0-8 0,1 2 0,0-4 0,-1 1 0,0 7 0,-4-5 0,-2 13 0,-3-2 0,0 3 0,0-2 0,-2-1 0,-6 0 0,-8-8 0,-9-5 0,-9-8 0,-3-5 0,-8-3 0,-6 0 0,-2-1 0,-10 3 0,0 1 0,-6 5 0,15 12 0,-9 1 0,11 11 0,-13-2 0,0 2 0,0 5 0,0 3 0,1 0 0,-6 3 0,-5-5 0,3 3 0,-6-3 0,15 3 0,-10 0 0,-4 0 0,-4 2 0,-7 1 0,8 6 0,14 2 0,-6 5 0,-8-4 0,15 3 0,-18-3 0,27 4 0,-1 1 0,0-4 0,5 2 0,2-2 0,-1 3 0,3-2 0,6-1 0,6-3 0,7 3 0,4-2 0,4 1 0,2 1 0,6 0 0,4 0 0,2 1 0,2-2 0,2 3 0,1-3 0,1 2 0,1-2 0,0 0 0,0-1 0,0 0 0,0 3 0,0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0:26.942"/>
    </inkml:context>
    <inkml:brush xml:id="br0">
      <inkml:brushProperty name="width" value="0.1" units="cm"/>
      <inkml:brushProperty name="height" value="0.1" units="cm"/>
      <inkml:brushProperty name="color" value="#66CC00"/>
    </inkml:brush>
  </inkml:definitions>
  <inkml:trace contextRef="#ctx0" brushRef="#br0">8466 2731 24575,'-5'-8'0,"-15"-22"0,0 1 0,-25-26 0,-16-18 0,5 8-3186,18 22 0,-1-1 3186,-17-22 0,-7-10 0,10 14 0,-7-1 1591,-1-10-1591,12 16 0,14 16 0,0 0 0,-15-17 0,17 16 0,-1 1 0,-24-19 0,-1-3 0,-6-2 533,-3-3-533,33 31 0,-1 1 0,1 0 0,1-1 0,-1 0 0,-1-1 0,1-1 0,0 0 0,-2 0 0,-1 0 0,-1-1 0,-1 1 0,1 1 0,-1 0 0,0 2 0,-1 1 0,2 1 0,0 1 0,-41-26 0,38 32 0,-1 0 0,0-1 0,-1 1 0,-2 4 0,-2-1 0,1-2 0,0 1 0,2 2 0,0 1 0,-5-2 0,1-1 0,-38-24 0,38 27 0,0 0 0,-36-19 0,-3 5 0,-2 2 0,-1 2 0,42 15 0,-1 1 0,0 3 0,-1 1 0,-1-1 0,0 1 0,-1 2 0,0 0 0,-3 1 0,0 0 0,0-1 0,0 0 0,0 2 0,-1 0 0,0 0 0,1 0 0,-1 2 0,1-1 0,2 1 0,1 0 0,-4 1 0,-1 1 0,3 1 0,-1 0 0,-5 0 0,0 0 0,0 1 0,0 2 0,-5-3 0,-1 0 0,7 2 0,0 1 0,-4 0 0,3 0 0,-28 0 0,38 0 0,2 0 0,-20 0 0,-9 0 0,14 0 3325,9 0-3325,9 0 257,5 0-257,6 0 666,9-1-666,0-1 0,6-1 0,4 2 0,3 1 0,5 0 0,1 0 0,2 0 0,-1 0 0,5-3 0,-2 3 0,0-3 0,1 3 0,-4 0 0,2 0 0,-2 0 0,1 0 0,-3 0 0,3 0 0,-3 0 0,6 0 0,-5 0 0,-3 0 0,-5 0 0,-6 0 0,-2 0 0,-6 0 0,-2 0 0,-8 0 0,0 0 0,-7 0 0,-1 0 0,-1 0 0,-2 0 0,-1 0 0,-4 0 0,1 5 0,-8 2 0,9 6 0,-8 1 0,7 4 0,-7-2 0,8 1 0,-4 2 0,3-1 0,0 2 0,-3 0 0,4 1 0,-16 4 0,12-2 0,-7 2 0,7 1 0,6-4 0,-11 3 0,10 0 0,-5-3 0,7 2 0,-2-3 0,2-1 0,1 0 0,3 1 0,1 1 0,5-1 0,1 3 0,4-3 0,2 0 0,4-2 0,1-1 0,3-1 0,-1 0 0,0 0 0,4-1 0,-1 1 0,1-4 0,1 2 0,-3-1 0,7-2 0,-3 3 0,4-6 0,0 5 0,0-5 0,-3 5 0,2-4 0,-2 2 0,3-2 0,2-1 0,-1 1 0,1-3 0,0 1 0,-2-1 0,5 1 0,-3-1 0,4 0 0,0 1 0,2-1 0,1-3 0,1 0 0,1-1 0,1-2 0,2 1 0,-2-1 0,0 1 0,-1 1 0,-2 0 0,-3 0 0,-1 2 0,-2 1 0,-1 1 0,-1 1 0,-1-2 0,3-1 0,-1-2 0,5 2 0,1-3 0,1 0 0,6-1 0,-5-1 0,0 0 0,0 0 0,-5 0 0,3 2 0,-7 2 0,8 0 0,-5-1 0,9-3 0,-1 0 0,2 3 0,0-2 0,2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0:28.350"/>
    </inkml:context>
    <inkml:brush xml:id="br0">
      <inkml:brushProperty name="width" value="0.1" units="cm"/>
      <inkml:brushProperty name="height" value="0.1" units="cm"/>
      <inkml:brushProperty name="color" value="#66CC00"/>
    </inkml:brush>
  </inkml:definitions>
  <inkml:trace contextRef="#ctx0" brushRef="#br0">157 0 24575,'0'7'0,"0"5"0,-1-2 0,-6 9 0,2-3 0,-3 1 0,4-4 0,2-2 0,0-1 0,-1-3 0,1-3 0,0 1 0,0-3 0,2 3 0,-3-1 0,-1 4 0,-5 7 0,-2-1 0,-2 6 0,-4-1 0,3-1 0,0-2 0,2-2 0,4-3 0,1-1 0,3-2 0,2-3 0,1 1 0,1-4 0,0 2 0,0-2 0,8 4 0,15 3 0,4-1 0,13 2 0,-5-3 0,6-2 0,-2-1 0,7-2 0,-1 1 0,-1-1 0,-1 1 0,-5-2 0,-7-1 0,-4 0 0,-11 0 0,-1 0 0,-7 0 0,2 0 0,-7 0 0,0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0:30.951"/>
    </inkml:context>
    <inkml:brush xml:id="br0">
      <inkml:brushProperty name="width" value="0.1" units="cm"/>
      <inkml:brushProperty name="height" value="0.1" units="cm"/>
      <inkml:brushProperty name="color" value="#66CC00"/>
    </inkml:brush>
  </inkml:definitions>
  <inkml:trace contextRef="#ctx0" brushRef="#br0">7900 1 24575,'-18'7'0,"-14"5"0,-14 12 0,-16 5 0,-20 12 0,-5 4 0,36-18 0,-1 1-904,-2-1 0,0 1 904,-7 6 0,-1 0-889,-6 1 0,-2 1 889,-5 3 0,-2 3 0,-4 1 0,-1 1 0,-1-2 0,1 0 0,0 2 0,1 0 0,2-3 0,1-2 0,8-3 0,1-1-266,5-2 0,3-3 266,14-8 0,2-2 0,-42 20 0,16-10 0,0-2 0,5-1 0,9-6 1174,7-1-1174,4-1 2299,-1-3-2299,3 1 645,-4-2-645,-5 2 0,4 0 0,-5 1 0,-8 6 0,-3 3 0,-6 4 0,1-2 0,4 5 0,-4-1 0,-5 3 0,-11 5-604,38-21 1,-2-1 603,-2 4 0,-1 1 0,-6 0 0,0 0 0,1 1 0,0 0 0,-2-1 0,-1 0 0,3 1 0,0 0 0,-1-5 0,0 0 0,1-1 0,-1 1 0,-1-2 0,0 0 0,-3-4 0,0 0 0,-3 2 0,0-2 0,-5-3 0,-1-1 0,0-1 0,0 0 0,-2-2 0,-1 0 0,-1 0 0,0 0 0,-1 0 0,0 0-833,-3-1 1,0-2 832,0 1 0,0-2 0,2-2 0,2 0 0,2 0 0,1-2 0,1-5 0,1-2-530,3-2 0,0-2 530,2-5 0,-1-3 0,0-2 0,0-3 0,5-1 0,0-2 0,-2 1 0,0-2 0,7-3 0,0-1 0,1 3 0,1 0 0,3-2 0,2-1-340,3 3 0,2 0 340,-33-22 0,4 0 0,8 8 845,-3-5-845,4 6 1580,9 6-1580,1 5 1172,8 5-1172,7 6 835,6 1-835,5 7 180,7 4-180,5 1 0,5 6 0,6 0 0,1 1 0,0 1 0,3 0 0,-3 0 0,0 0 0,-2 0 0,-4 0 0,0 0 0,-1 0 0,2 0 0,2 0 0,1 0 0,2 0 0,2 0 0,0-5 0,2 3 0,1-3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0:32.601"/>
    </inkml:context>
    <inkml:brush xml:id="br0">
      <inkml:brushProperty name="width" value="0.1" units="cm"/>
      <inkml:brushProperty name="height" value="0.1" units="cm"/>
      <inkml:brushProperty name="color" value="#66CC00"/>
    </inkml:brush>
  </inkml:definitions>
  <inkml:trace contextRef="#ctx0" brushRef="#br0">104 0 24575,'-4'18'0,"-10"7"0,2-4 0,-20 23 0,19-25 0,-9 12 0,18-21 0,2-5 0,4 1 0,1-2 0,7 2 0,3 3 0,11 7 0,3 4 0,6 8 0,3 2 0,-2 1 0,3 3 0,-1 1 0,-3-2 0,1 1 0,-9-6 0,2 0 0,-8-2 0,1-4 0,-7-6 0,-2-5 0,-4-4 0,-1 0 0,-2 0 0,1-1 0,-3 2 0,0-3 0,-11 15 0,0-8 0,-8 11 0,4-8 0,1 1 0,3-3 0,0-2 0,3-2 0,1-5 0,2 0 0,-2-3 0,4-1 0,-4 0 0,3 0 0,-3 0 0,4-3 0,-1 2 0,1-4 0,0 4 0,-2-3 0,-1 0 0,1 2 0,1-1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0:34.509"/>
    </inkml:context>
    <inkml:brush xml:id="br0">
      <inkml:brushProperty name="width" value="0.1" units="cm"/>
      <inkml:brushProperty name="height" value="0.1" units="cm"/>
      <inkml:brushProperty name="color" value="#66CC00"/>
    </inkml:brush>
  </inkml:definitions>
  <inkml:trace contextRef="#ctx0" brushRef="#br0">825 1 24575,'-18'0'0,"-8"9"0,-18 7 0,-35 24 0,24-10 0,-19 10 0,40-23 0,0 3 0,7-7 0,7-1 0,11-4 0,-1-5 0,5-1 0,1 0 0,2-1 0,2 4 0,-11 1 0,-4 1 0,-13 5 0,-3 2 0,-8 6 0,-5 1 0,0 1 0,2-1 0,7-3 0,5-4 0,6-2 0,8-3 0,5-5 0,4-1 0,3-1 0,1-1 0,3 5 0,0-3 0,2 0 0,2 0 0,0 0 0,2-2 0,-2 2 0,2 0 0,0-1 0,-1 3 0,0-3 0,0 2 0,2-2 0,0 3 0,0-1 0,1 1 0,3 0 0,2 1 0,3 2 0,1 1 0,8 7 0,4 3 0,8 8 0,2 5 0,7 11 0,3 6 0,1 6 0,6 6 0,-3 7 0,-7-9 0,5 14 0,-7-15 0,-2 9 0,5-1 0,-13-12 0,0-4 0,-10-15 0,-5-8 0,-6-7 0,-4-8 0,-2-3 0,0-2 0,-2-2 0,-2-2 0,-1-2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1:08.163"/>
    </inkml:context>
    <inkml:brush xml:id="br0">
      <inkml:brushProperty name="width" value="0.1" units="cm"/>
      <inkml:brushProperty name="height" value="0.1" units="cm"/>
      <inkml:brushProperty name="color" value="#66CC00"/>
    </inkml:brush>
  </inkml:definitions>
  <inkml:trace contextRef="#ctx0" brushRef="#br0">592 0 24575,'22'15'0,"2"39"0,1 17 0,-15 15 0,-6 22 0,-1-8-2257,1-14 1,-2 1 2256,-1 7 0,-2 9 0,1-9 0,0-7 0,0-9 0,0-12 0,-1 0 0,-5 16 0,-2 1-79,-2-8 0,-2-2 79,-3-5 0,-3-4 274,-1-9 0,0-2-274,1 0 0,-1-2 0,-6 1 0,-2 0 0,4-5 0,-1 0 0,-3 8 0,1 0 0,2-10 0,2-1 0,-21 44 0,4 3 0,8-15 0,12-27 0,1 0 0,-4 20 0,3-14 0,1-1 0,-1 10 0,-3 21 0,10-26 2168,-3-1-2168,3-1 1337,-2-6-1337,8-9 618,-1-4-618,5-6 0,-4-7 0,5-1 0,-2-10 0,3-2 0,0-5 0,0 0 0,0 0 0,0-2 0,0-5 0,-5-11 0,3-1 0,-4-12 0,5 15 0,1-2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8:41:09.918"/>
    </inkml:context>
    <inkml:brush xml:id="br0">
      <inkml:brushProperty name="width" value="0.1" units="cm"/>
      <inkml:brushProperty name="height" value="0.1" units="cm"/>
      <inkml:brushProperty name="color" value="#66CC00"/>
    </inkml:brush>
  </inkml:definitions>
  <inkml:trace contextRef="#ctx0" brushRef="#br0">0 0 24575,'0'16'0,"0"-2"0,0-5 0,0 0 0,0 0 0,0-2 0,0 1 0,0-6 0,0 3 0,0-3 0,0 3 0,0-1 0,0 3 0,0 0 0,0 0 0,0 1 0,0 3 0,2 2 0,0 2 0,2 1 0,1-1 0,1 0 0,2 1 0,0 0 0,-1-1 0,1 0 0,0 0 0,-1 1 0,1-3 0,0 1 0,-1-2 0,1 0 0,-1 2 0,1-2 0,0 4 0,3 1 0,-1 0 0,3-2 0,-2 2 0,1-6 0,-3 3 0,0-3 0,-2-2 0,1 0 0,-4-3 0,0 1 0,-4-2 0,3-2 0,-2-2 0,1 1 0,2-4 0,8-4 0,12-8 0,16-11 0,13-8 0,0-3 0,7-5 0,6-6 0,-11 11 0,11-13 0,-17 15 0,0 1 0,-8 3 0,-6 9 0,-10 3 0,-4 8 0,-7 1 0,-3 6 0,-3-2 0,-1 3 0,-3-1 0,-1 3 0,-3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20T09:25:53.549"/>
    </inkml:context>
    <inkml:brush xml:id="br0">
      <inkml:brushProperty name="width" value="0.1" units="cm"/>
      <inkml:brushProperty name="height" value="0.1" units="cm"/>
      <inkml:brushProperty name="color" value="#66CC00"/>
    </inkml:brush>
  </inkml:definitions>
  <inkml:trace contextRef="#ctx0" brushRef="#br0">3780 507 24575,'-9'0'0,"-24"0"0,4 0 0,-22 0 0,5 0 0,-4 0 0,-8 0 0,-8 0 0,-17 0 0,-8 0 0,38 0 0,-1 0-403,-1 0 0,0 0 403,-5 0 0,-2 0 0,-5 0 0,-1 0-670,1 0 1,-2 0 669,-7 0 0,-2 0 0,1 0 0,-2 0-902,-8-1 0,-1 2 902,2-2 0,1 2 0,-2 2 0,0 1 0,6 3 0,1 0 0,0 2 0,1 1 0,-6 7 0,1 1 0,8-3 0,1 2 0,-3 5 0,3 1-270,15-2 0,4-1 270,5-2 0,2 1 0,-40 17 451,16-5-451,0 3 1201,12-6-1201,11 1 1925,10-7-1925,6-3 661,10-2-661,7-7 251,1 4-251,7-3 0,-5 8 0,4 3 0,-7 9 0,-2 8 0,-4 7 0,-6 10 0,3 0 0,-2 0 0,-2 3 0,4-6 0,0 8 0,-2 8 0,6 0 0,4 9 0,8 1 0,8 4-613,2 13 613,4 3 0,4-43 0,5 0 0,3-3 0,5-2 0,5 8 0,5-1-743,6-3 0,4 0 743,0 7 0,4 0 0,7-3 0,2-2 0,-1 0 0,0-1 0,5-2 0,0-3 0,-1-5 0,1-3 0,3 2 0,1-2 0,3-4 0,0-2 0,2 2 0,0-2 0,2 0 0,1-1 0,-3-2 0,0 0 0,1 0 0,-1-1 0,-6-3 0,-2-1-341,-3-1 0,-1-1 341,-3 0 0,-1-1 0,-2-2 0,0 1 0,1-2 0,0 0 0,-1 0 0,-1 0 0,0-3 0,0-1 0,-1 2 0,2-1 0,4 0 0,1-1 0,1 0 0,1 1 0,4 3 0,-1-1 0,-2-2 0,0 0 0,2 2 0,0 0 0,-2-2 0,0-2 0,4 3 0,0 0 0,-3 0 0,-1 0 0,1-3 0,-1 0 0,-3 1 0,-1-2 0,-2-3 0,0-1 0,2 2 0,-2-1 0,38 4 0,-34-7 0,0-2 0,25 2-229,12-3 229,-17-2 0,-6-5 0,15-1 538,-22 0-538,11 0 1456,-12 0-1456,5 0 0,5 0 750,-3-1-750,2-10 266,-2-2-266,9-10 0,-8 2 0,7-2 0,-6-1 0,1 0 0,-6 3 0,0-2 0,-4 4 0,3-2 0,-7 0 0,-7 1 0,-9 1 0,-7 1 0,-7 1 0,-6 4 0,-8-2 0,-2 2 0,-2-6 0,3-3 0,2-10 0,1-6 0,7-9 0,-2-10 0,12-11 0,0-2 0,3 0 0,8-3 0,-8 12 0,4-6 0,-8 10 0,-6 4 0,-2 1 0,-4 7 0,-2-3 0,-3 7 0,-3-6 0,-2 2 0,-3-2 0,-1 0 0,-5 5 0,0-3 0,0 6 0,0-3 0,0 5 0,0 1 0,0-8 0,0-4 0,0-3 0,0-9 0,0 10 0,0-9 0,3 8 0,-1-2 0,1 3 0,2 4 0,0-2 0,0 8 0,3-7 0,-2-3 0,4-9 0,1-4 0,0-10 0,-1 2 0,-2 6 0,1-7 0,-3 15 0,0-13 0,-3 8 0,-3 1 0,0 3 0,0-6 0,0 0 0,3 5 0,-1-2 0,1 6 0,-1-3 0,-2 5 0,0 9 0,0 4 0,0 9 0,0 0 0,0 10 0,0 0 0,-1 0 0,-3 0 0,-1-5 0,-4 1 0,1-1 0,-2-1 0,-2-2 0,0 1 0,-2-1 0,2 6 0,-2 0 0,1 1 0,-2-2 0,1-2 0,-5 1 0,0-2 0,-5 1 0,-1-2 0,-1 1 0,-7-1 0,-2-2 0,-2 6 0,-4-5 0,3 13 0,-6-6 0,-7 9 0,-16-5 0,-2 6 0,-14 2 0,7 7 0,4 3 0,-4 0 0,7 0 0,1 0 0,-1 0 0,15 0 0,-3 3 0,12 5 0,1 2 0,9 6 0,4-6 0,5 2 0,5-3 0,1-1 0,8-1 0,2 0 0,3-3 0,2 0 0,1-2 0,0-1 0,2 1 0,-3-2 0,3 0 0,-2 0 0,2 0 0,-3 0 0,1 0 0,0-3 0,-2-1 0,2 0 0,0 1 0,1 3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48CD61-CBDE-054F-9642-E076EE3467EA}" type="datetimeFigureOut">
              <a:rPr kumimoji="1" lang="zh-CN" altLang="en-US" smtClean="0"/>
              <a:t>2022/3/20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AFF13E-0C57-614F-BE66-F792CF16A4B0}" type="slidenum">
              <a:rPr kumimoji="1" lang="zh-CN" altLang="en-US" smtClean="0"/>
              <a:t>‹#›</a:t>
            </a:fld>
            <a:endParaRPr kumimoji="1" lang="zh-CN" altLang="en-US"/>
          </a:p>
        </p:txBody>
      </p:sp>
    </p:spTree>
    <p:extLst>
      <p:ext uri="{BB962C8B-B14F-4D97-AF65-F5344CB8AC3E}">
        <p14:creationId xmlns:p14="http://schemas.microsoft.com/office/powerpoint/2010/main" val="3288511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3</a:t>
            </a:fld>
            <a:endParaRPr kumimoji="1" lang="zh-CN" altLang="en-US"/>
          </a:p>
        </p:txBody>
      </p:sp>
    </p:spTree>
    <p:extLst>
      <p:ext uri="{BB962C8B-B14F-4D97-AF65-F5344CB8AC3E}">
        <p14:creationId xmlns:p14="http://schemas.microsoft.com/office/powerpoint/2010/main" val="942258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任何有机物都含碳元素，对于诱变性化合物，都包含碳环，二氧化氮。</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14</a:t>
            </a:fld>
            <a:endParaRPr kumimoji="1" lang="zh-CN" altLang="en-US"/>
          </a:p>
        </p:txBody>
      </p:sp>
    </p:spTree>
    <p:extLst>
      <p:ext uri="{BB962C8B-B14F-4D97-AF65-F5344CB8AC3E}">
        <p14:creationId xmlns:p14="http://schemas.microsoft.com/office/powerpoint/2010/main" val="7420134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这个实验是固定了最大节点数量为</a:t>
            </a:r>
            <a:r>
              <a:rPr kumimoji="1" lang="en-US" altLang="zh-CN" dirty="0"/>
              <a:t>5</a:t>
            </a:r>
            <a:r>
              <a:rPr kumimoji="1" lang="zh-CN" altLang="en-US" dirty="0"/>
              <a:t>，但是随用随机的初始化图，可以发现生成的子图依然存在碳环或者是二氧化氮的结构。</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15</a:t>
            </a:fld>
            <a:endParaRPr kumimoji="1" lang="zh-CN" altLang="en-US"/>
          </a:p>
        </p:txBody>
      </p:sp>
    </p:spTree>
    <p:extLst>
      <p:ext uri="{BB962C8B-B14F-4D97-AF65-F5344CB8AC3E}">
        <p14:creationId xmlns:p14="http://schemas.microsoft.com/office/powerpoint/2010/main" val="560774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这是一个二分类问题，判断图中是否存在环或者群，实线是地面真值的解释，黄颜色的部分是模型使用的边集，其中对于右侧环的判断使用了偏差项，边集为空。</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21</a:t>
            </a:fld>
            <a:endParaRPr kumimoji="1" lang="zh-CN" altLang="en-US"/>
          </a:p>
        </p:txBody>
      </p:sp>
    </p:spTree>
    <p:extLst>
      <p:ext uri="{BB962C8B-B14F-4D97-AF65-F5344CB8AC3E}">
        <p14:creationId xmlns:p14="http://schemas.microsoft.com/office/powerpoint/2010/main" val="512904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作者构造了一个图数据集进行分类，类别</a:t>
            </a:r>
            <a:r>
              <a:rPr kumimoji="1" lang="en-US" altLang="zh-CN" dirty="0"/>
              <a:t>1</a:t>
            </a:r>
            <a:r>
              <a:rPr kumimoji="1" lang="zh-CN" altLang="en-US" dirty="0"/>
              <a:t>是包含</a:t>
            </a:r>
            <a:r>
              <a:rPr kumimoji="1" lang="en-US" altLang="zh-CN" dirty="0"/>
              <a:t>2</a:t>
            </a:r>
            <a:r>
              <a:rPr kumimoji="1" lang="zh-CN" altLang="en-US" dirty="0"/>
              <a:t>个相邻的黄色节点，类别</a:t>
            </a:r>
            <a:r>
              <a:rPr kumimoji="1" lang="en-US" altLang="zh-CN" dirty="0"/>
              <a:t>0</a:t>
            </a:r>
            <a:r>
              <a:rPr kumimoji="1" lang="zh-CN" altLang="en-US" dirty="0"/>
              <a:t>则是不含。作用使用了两个相同的</a:t>
            </a:r>
            <a:r>
              <a:rPr kumimoji="1" lang="en-US" altLang="zh-CN" dirty="0"/>
              <a:t>3</a:t>
            </a:r>
            <a:r>
              <a:rPr kumimoji="1" lang="zh-CN" altLang="en-US" dirty="0"/>
              <a:t>层</a:t>
            </a:r>
            <a:r>
              <a:rPr kumimoji="1" lang="en-US" altLang="zh-CN" dirty="0"/>
              <a:t>GNN</a:t>
            </a:r>
            <a:r>
              <a:rPr kumimoji="1" lang="zh-CN" altLang="en-US" dirty="0"/>
              <a:t>模型，分类准确率几乎达到</a:t>
            </a:r>
            <a:r>
              <a:rPr kumimoji="1" lang="en-US" altLang="zh-CN" dirty="0"/>
              <a:t>100%</a:t>
            </a:r>
            <a:r>
              <a:rPr kumimoji="1" lang="zh-CN" altLang="en-US" dirty="0"/>
              <a:t>，但是一个包含预处理层，另一个则不包含。使用积分梯度的方法进行解释可以发现左侧标记了许多不重要的边，而右侧则只标记了地面真值的边。左侧的解释明显是错误的。</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25</a:t>
            </a:fld>
            <a:endParaRPr kumimoji="1" lang="zh-CN" altLang="en-US"/>
          </a:p>
        </p:txBody>
      </p:sp>
    </p:spTree>
    <p:extLst>
      <p:ext uri="{BB962C8B-B14F-4D97-AF65-F5344CB8AC3E}">
        <p14:creationId xmlns:p14="http://schemas.microsoft.com/office/powerpoint/2010/main" val="11623975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26</a:t>
            </a:fld>
            <a:endParaRPr kumimoji="1" lang="zh-CN" altLang="en-US"/>
          </a:p>
        </p:txBody>
      </p:sp>
    </p:spTree>
    <p:extLst>
      <p:ext uri="{BB962C8B-B14F-4D97-AF65-F5344CB8AC3E}">
        <p14:creationId xmlns:p14="http://schemas.microsoft.com/office/powerpoint/2010/main" val="2181549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构造基准，假设我们有</a:t>
            </a:r>
            <a:r>
              <a:rPr kumimoji="1" lang="en-US" altLang="zh-CN" dirty="0"/>
              <a:t>n</a:t>
            </a:r>
            <a:r>
              <a:rPr kumimoji="1" lang="zh-CN" altLang="en-US" dirty="0"/>
              <a:t>个节点，我们将它划分为</a:t>
            </a:r>
            <a:r>
              <a:rPr kumimoji="1" lang="en-US" altLang="zh-CN" dirty="0"/>
              <a:t>k</a:t>
            </a:r>
            <a:r>
              <a:rPr kumimoji="1" lang="zh-CN" altLang="en-US" dirty="0"/>
              <a:t>个社区，每个社区包含的节点数量是相同的。为社区内的节点添加边的概率是</a:t>
            </a:r>
            <a:r>
              <a:rPr kumimoji="1" lang="en-US" altLang="zh-CN" dirty="0"/>
              <a:t>p</a:t>
            </a:r>
            <a:r>
              <a:rPr kumimoji="1" lang="zh-CN" altLang="en-US" dirty="0"/>
              <a:t>，为不同社区之间的节点添加边的概率是</a:t>
            </a:r>
            <a:r>
              <a:rPr kumimoji="1" lang="en-US" altLang="zh-CN" dirty="0"/>
              <a:t>q</a:t>
            </a:r>
            <a:r>
              <a:rPr kumimoji="1" lang="zh-CN" altLang="en-US" dirty="0"/>
              <a:t>。每个节点拥有自己社区所对应的颜色，我们对</a:t>
            </a:r>
            <a:r>
              <a:rPr kumimoji="1" lang="en-US" altLang="zh-CN" dirty="0"/>
              <a:t>f</a:t>
            </a:r>
            <a:r>
              <a:rPr kumimoji="1" lang="zh-CN" altLang="en-US" dirty="0"/>
              <a:t>比例的节点重新随机涂色。</a:t>
            </a:r>
            <a:endParaRPr kumimoji="1" lang="en-US" altLang="zh-CN" dirty="0"/>
          </a:p>
          <a:p>
            <a:r>
              <a:rPr kumimoji="1" lang="zh-CN" altLang="en-US" dirty="0"/>
              <a:t>定义节点分类任务是判断节点属于哪个社区。社区中会存在一些额冗余结构违反陷阱</a:t>
            </a:r>
            <a:r>
              <a:rPr kumimoji="1" lang="en-US" altLang="zh-CN" dirty="0"/>
              <a:t>2</a:t>
            </a:r>
            <a:r>
              <a:rPr kumimoji="1" lang="zh-CN" altLang="en-US" dirty="0"/>
              <a:t>，需要放松评估机制。为了解释节点</a:t>
            </a:r>
            <a:r>
              <a:rPr kumimoji="1" lang="en-US" altLang="zh-CN" dirty="0"/>
              <a:t>v</a:t>
            </a:r>
            <a:r>
              <a:rPr kumimoji="1" lang="zh-CN" altLang="en-US" dirty="0"/>
              <a:t>，需要采用上图的两种图修改方式。第一种，增加节点</a:t>
            </a:r>
            <a:r>
              <a:rPr kumimoji="1" lang="en-US" altLang="zh-CN" dirty="0"/>
              <a:t>v</a:t>
            </a:r>
            <a:r>
              <a:rPr kumimoji="1" lang="zh-CN" altLang="en-US" dirty="0"/>
              <a:t>的社区内的边，如果对于节点</a:t>
            </a:r>
            <a:r>
              <a:rPr kumimoji="1" lang="en-US" altLang="zh-CN" dirty="0"/>
              <a:t>v</a:t>
            </a:r>
            <a:r>
              <a:rPr kumimoji="1" lang="zh-CN" altLang="en-US" dirty="0"/>
              <a:t>预测出正确的标签概率提升，说明这些边更加重要。第二种，增加节点</a:t>
            </a:r>
            <a:r>
              <a:rPr kumimoji="1" lang="en-US" altLang="zh-CN" dirty="0"/>
              <a:t>v</a:t>
            </a:r>
            <a:r>
              <a:rPr kumimoji="1" lang="zh-CN" altLang="en-US" dirty="0"/>
              <a:t>社区之间的边，如果对于节点</a:t>
            </a:r>
            <a:r>
              <a:rPr kumimoji="1" lang="en-US" altLang="zh-CN" dirty="0"/>
              <a:t>v</a:t>
            </a:r>
            <a:r>
              <a:rPr kumimoji="1" lang="zh-CN" altLang="en-US" dirty="0"/>
              <a:t>预测出错误的标签概率提升，说明这些边不是非常重要。</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27</a:t>
            </a:fld>
            <a:endParaRPr kumimoji="1" lang="zh-CN" altLang="en-US"/>
          </a:p>
        </p:txBody>
      </p:sp>
    </p:spTree>
    <p:extLst>
      <p:ext uri="{BB962C8B-B14F-4D97-AF65-F5344CB8AC3E}">
        <p14:creationId xmlns:p14="http://schemas.microsoft.com/office/powerpoint/2010/main" val="1610502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kumimoji="1" lang="zh-CN" altLang="en-US" dirty="0"/>
              <a:t>这个模型不存在模型偏差，模型能够很好地完成分类任务</a:t>
            </a:r>
            <a:endParaRPr kumimoji="1" lang="en-US" altLang="zh-CN" dirty="0"/>
          </a:p>
          <a:p>
            <a:pPr marL="228600" indent="-228600">
              <a:buAutoNum type="arabicPeriod"/>
            </a:pPr>
            <a:r>
              <a:rPr kumimoji="1" lang="zh-CN" altLang="en-US" dirty="0"/>
              <a:t>模型存在冗余的事实，因为我们需要冗余的饱和效应。因此，我们不能用</a:t>
            </a:r>
            <a:r>
              <a:rPr kumimoji="1" lang="en" altLang="zh-CN" dirty="0"/>
              <a:t>M</a:t>
            </a:r>
            <a:r>
              <a:rPr kumimoji="1" lang="zh-CN" altLang="en-US" dirty="0"/>
              <a:t>和</a:t>
            </a:r>
            <a:r>
              <a:rPr kumimoji="1" lang="en" altLang="zh-CN" dirty="0"/>
              <a:t>T</a:t>
            </a:r>
            <a:r>
              <a:rPr kumimoji="1" lang="zh-CN" altLang="en-US" dirty="0"/>
              <a:t>之间的重叠来衡量准确性。但我们可以衡量，</a:t>
            </a:r>
            <a:r>
              <a:rPr kumimoji="1" lang="en" altLang="zh-CN" dirty="0"/>
              <a:t>T</a:t>
            </a:r>
            <a:r>
              <a:rPr kumimoji="1" lang="zh-CN" altLang="en-US" dirty="0"/>
              <a:t>中的边的归属不应该随着证据的增加而减少。此外，我们还检查了该模型是否能够区分无信息的白边和少数的边。</a:t>
            </a:r>
            <a:endParaRPr kumimoji="1" lang="en-US" altLang="zh-CN" dirty="0"/>
          </a:p>
          <a:p>
            <a:pPr marL="228600" indent="-228600">
              <a:buAutoNum type="arabicPeriod"/>
            </a:pPr>
            <a:r>
              <a:rPr kumimoji="1" lang="zh-CN" altLang="en-US" dirty="0"/>
              <a:t>图的相关节点的数量非常稀少，白色节点对于分类是没什么意义，所以仅用一层</a:t>
            </a:r>
            <a:r>
              <a:rPr kumimoji="1" lang="en-US" altLang="zh-CN" dirty="0"/>
              <a:t>GCN</a:t>
            </a:r>
            <a:r>
              <a:rPr kumimoji="1" lang="zh-CN" altLang="en-US" dirty="0"/>
              <a:t>的网络是无效的。</a:t>
            </a:r>
            <a:endParaRPr kumimoji="1" lang="en-US" altLang="zh-CN" dirty="0"/>
          </a:p>
          <a:p>
            <a:pPr marL="228600" indent="-228600">
              <a:buAutoNum type="arabicPeriod"/>
            </a:pPr>
            <a:r>
              <a:rPr kumimoji="1" lang="zh-CN" altLang="en-US" dirty="0"/>
              <a:t>论文中使用的模型能够完美解决该任务，分了准确率达到</a:t>
            </a:r>
            <a:r>
              <a:rPr kumimoji="1" lang="en-US" altLang="zh-CN" dirty="0"/>
              <a:t>100%</a:t>
            </a:r>
            <a:r>
              <a:rPr kumimoji="1" lang="zh-CN" altLang="en-US" dirty="0"/>
              <a:t>。</a:t>
            </a:r>
            <a:endParaRPr kumimoji="1" lang="en-US" altLang="zh-CN" dirty="0"/>
          </a:p>
          <a:p>
            <a:pPr marL="228600" indent="-228600">
              <a:buAutoNum type="arabicPeriod"/>
            </a:pPr>
            <a:r>
              <a:rPr kumimoji="1" lang="zh-CN" altLang="en-US" dirty="0"/>
              <a:t>模型不会存在不对齐的情况，不需要数据预处理层，颜色被编码为独热向量。</a:t>
            </a:r>
            <a:endParaRPr kumimoji="1" lang="en-US" altLang="zh-CN" dirty="0"/>
          </a:p>
          <a:p>
            <a:pPr marL="228600" indent="-228600">
              <a:buAutoNum type="arabicPeriod"/>
            </a:pPr>
            <a:endParaRPr kumimoji="1" lang="zh-CN" altLang="en-US" dirty="0"/>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28</a:t>
            </a:fld>
            <a:endParaRPr kumimoji="1" lang="zh-CN" altLang="en-US"/>
          </a:p>
        </p:txBody>
      </p:sp>
    </p:spTree>
    <p:extLst>
      <p:ext uri="{BB962C8B-B14F-4D97-AF65-F5344CB8AC3E}">
        <p14:creationId xmlns:p14="http://schemas.microsoft.com/office/powerpoint/2010/main" val="4105666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第一列的结果是可解释性方法得到的边和地面真值的边的重叠率，第二列是节点的属性值改变随着图改变的一致率，第三列是少数边和白边的属性的比值。通过实验数据可以发现基于边的解释方法是优于基于点的解释方法的，因为边信息是更加细粒度的，同时地面真值是边。</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30</a:t>
            </a:fld>
            <a:endParaRPr kumimoji="1" lang="zh-CN" altLang="en-US"/>
          </a:p>
        </p:txBody>
      </p:sp>
    </p:spTree>
    <p:extLst>
      <p:ext uri="{BB962C8B-B14F-4D97-AF65-F5344CB8AC3E}">
        <p14:creationId xmlns:p14="http://schemas.microsoft.com/office/powerpoint/2010/main" val="911120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通常来说，样本层次的解释方法，对于给定的输入，通过一些后处理的解释方法，对于输入数据的特征给出一些重要性的标记，主要是一些基于梯度和可视化中间特征的方式。</a:t>
            </a:r>
            <a:endParaRPr kumimoji="1" lang="en-US" altLang="zh-CN" dirty="0"/>
          </a:p>
          <a:p>
            <a:r>
              <a:rPr kumimoji="1" lang="zh-CN" altLang="en-US" dirty="0"/>
              <a:t>模型层次的可解释性的方法是期望找到一类输入数据的模式，希望以此来解释模型的分类结果。</a:t>
            </a:r>
            <a:endParaRPr kumimoji="1" lang="en-US" altLang="zh-CN" dirty="0"/>
          </a:p>
          <a:p>
            <a:r>
              <a:rPr kumimoji="1" lang="zh-CN" altLang="en-US" dirty="0"/>
              <a:t>对于输入层次的可解释性方式，主要是通过标记输入数据的局部特征，再辅以重要性来进行解释。</a:t>
            </a:r>
            <a:endParaRPr kumimoji="1" lang="en-US" altLang="zh-CN" dirty="0"/>
          </a:p>
          <a:p>
            <a:r>
              <a:rPr kumimoji="1" lang="zh-CN" altLang="en-US" dirty="0"/>
              <a:t>对于模型层次的可解释性方式，通过一定的方式来寻找输入类别的模式，来解释重要性。</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4</a:t>
            </a:fld>
            <a:endParaRPr kumimoji="1" lang="zh-CN" altLang="en-US"/>
          </a:p>
        </p:txBody>
      </p:sp>
    </p:spTree>
    <p:extLst>
      <p:ext uri="{BB962C8B-B14F-4D97-AF65-F5344CB8AC3E}">
        <p14:creationId xmlns:p14="http://schemas.microsoft.com/office/powerpoint/2010/main" val="1870176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该方法能够提取重要节点和边来解释，通过软</a:t>
            </a:r>
            <a:r>
              <a:rPr kumimoji="1" lang="en-US" altLang="zh-CN" dirty="0"/>
              <a:t>mask</a:t>
            </a:r>
            <a:r>
              <a:rPr kumimoji="1" lang="zh-CN" altLang="en-US" dirty="0"/>
              <a:t>一些节点属性和边，然后更新</a:t>
            </a:r>
            <a:r>
              <a:rPr kumimoji="1" lang="en-US" altLang="zh-CN" dirty="0"/>
              <a:t>mask</a:t>
            </a:r>
            <a:r>
              <a:rPr kumimoji="1" lang="zh-CN" altLang="en-US" dirty="0"/>
              <a:t>，同时保持整个图分类结果不被改变。然后，通过阈值化掩码选择一些图边和节点特征，并将它们作为重要的图边和特征，用于对给定实例进行预判。</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6</a:t>
            </a:fld>
            <a:endParaRPr kumimoji="1" lang="zh-CN" altLang="en-US"/>
          </a:p>
        </p:txBody>
      </p:sp>
    </p:spTree>
    <p:extLst>
      <p:ext uri="{BB962C8B-B14F-4D97-AF65-F5344CB8AC3E}">
        <p14:creationId xmlns:p14="http://schemas.microsoft.com/office/powerpoint/2010/main" val="3565848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7</a:t>
            </a:fld>
            <a:endParaRPr kumimoji="1" lang="zh-CN" altLang="en-US"/>
          </a:p>
        </p:txBody>
      </p:sp>
    </p:spTree>
    <p:extLst>
      <p:ext uri="{BB962C8B-B14F-4D97-AF65-F5344CB8AC3E}">
        <p14:creationId xmlns:p14="http://schemas.microsoft.com/office/powerpoint/2010/main" val="3196103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XGNN</a:t>
            </a:r>
            <a:r>
              <a:rPr kumimoji="1" lang="zh-CN" altLang="en-US" dirty="0"/>
              <a:t>对于</a:t>
            </a:r>
            <a:r>
              <a:rPr kumimoji="1" lang="en-US" altLang="zh-CN" dirty="0"/>
              <a:t>GNN</a:t>
            </a:r>
            <a:r>
              <a:rPr kumimoji="1" lang="zh-CN" altLang="en-US" dirty="0"/>
              <a:t>的模型本身不会进行修改，只是将模型的预测作为一种信号约束强化学习模型生成一个小规模的图。</a:t>
            </a:r>
            <a:endParaRPr kumimoji="1" lang="en-US" altLang="zh-CN" dirty="0"/>
          </a:p>
          <a:p>
            <a:r>
              <a:rPr kumimoji="1" lang="zh-CN" altLang="en-US" dirty="0"/>
              <a:t>作者是通过图生成的方式来获得优化图</a:t>
            </a:r>
            <a:r>
              <a:rPr kumimoji="1" lang="en-US" altLang="zh-CN" dirty="0"/>
              <a:t>G</a:t>
            </a:r>
            <a:r>
              <a:rPr kumimoji="1" lang="zh-CN" altLang="en-US" dirty="0"/>
              <a:t>*。对于给定的预训练好的</a:t>
            </a:r>
            <a:r>
              <a:rPr kumimoji="1" lang="en-US" altLang="zh-CN" dirty="0"/>
              <a:t>GNN</a:t>
            </a:r>
            <a:r>
              <a:rPr kumimoji="1" lang="zh-CN" altLang="en-US" dirty="0"/>
              <a:t>分类模型，我们需要为</a:t>
            </a:r>
            <a:r>
              <a:rPr kumimoji="1" lang="en-US" altLang="zh-CN" dirty="0"/>
              <a:t>3</a:t>
            </a:r>
            <a:r>
              <a:rPr kumimoji="1" lang="zh-CN" altLang="en-US" dirty="0"/>
              <a:t>种分类的结果提供解释。首先对于图片的左边，人类可以先对于数据集总结出决策分类的子图。对于图片左侧显示的四个样本都被分类为第三类，</a:t>
            </a:r>
            <a:endParaRPr kumimoji="1" lang="en-US" altLang="zh-CN" dirty="0"/>
          </a:p>
          <a:p>
            <a:r>
              <a:rPr kumimoji="1" lang="zh-CN" altLang="en-US" dirty="0"/>
              <a:t>根据人类的观察我们知道导致预测的重要图形模式是由一个红色节点、一个黄色节点和一个蓝色节点组成的三角形模式。但是对于这种使用人类来进行的分类的方法是耗时的，所以走着提出了图片右侧所展示的方法，使用人类知识和强化学习的方式来生成子图模式从而解释</a:t>
            </a:r>
            <a:r>
              <a:rPr kumimoji="1" lang="en-US" altLang="zh-CN" dirty="0"/>
              <a:t>GNN</a:t>
            </a:r>
            <a:r>
              <a:rPr kumimoji="1" lang="zh-CN" altLang="en-US" dirty="0"/>
              <a:t>的分类。</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8</a:t>
            </a:fld>
            <a:endParaRPr kumimoji="1" lang="zh-CN" altLang="en-US"/>
          </a:p>
        </p:txBody>
      </p:sp>
    </p:spTree>
    <p:extLst>
      <p:ext uri="{BB962C8B-B14F-4D97-AF65-F5344CB8AC3E}">
        <p14:creationId xmlns:p14="http://schemas.microsoft.com/office/powerpoint/2010/main" val="1619631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比方说，对于化学数据集，一个原子的度不能超过化学价。</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10</a:t>
            </a:fld>
            <a:endParaRPr kumimoji="1" lang="zh-CN" altLang="en-US"/>
          </a:p>
        </p:txBody>
      </p:sp>
    </p:spTree>
    <p:extLst>
      <p:ext uri="{BB962C8B-B14F-4D97-AF65-F5344CB8AC3E}">
        <p14:creationId xmlns:p14="http://schemas.microsoft.com/office/powerpoint/2010/main" val="341207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比方说只需允许在两个节点之间添加一条边，或者是节点数量不能超过一个最大值等等。</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11</a:t>
            </a:fld>
            <a:endParaRPr kumimoji="1" lang="zh-CN" altLang="en-US"/>
          </a:p>
        </p:txBody>
      </p:sp>
    </p:spTree>
    <p:extLst>
      <p:ext uri="{BB962C8B-B14F-4D97-AF65-F5344CB8AC3E}">
        <p14:creationId xmlns:p14="http://schemas.microsoft.com/office/powerpoint/2010/main" val="346570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两个数据集均为图分类的任务，第一数据集是判断图中是否有环。第二个数据集是化合物的分类。</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12</a:t>
            </a:fld>
            <a:endParaRPr kumimoji="1" lang="zh-CN" altLang="en-US"/>
          </a:p>
        </p:txBody>
      </p:sp>
    </p:spTree>
    <p:extLst>
      <p:ext uri="{BB962C8B-B14F-4D97-AF65-F5344CB8AC3E}">
        <p14:creationId xmlns:p14="http://schemas.microsoft.com/office/powerpoint/2010/main" val="2289816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通过实验可以得知，</a:t>
            </a:r>
            <a:r>
              <a:rPr kumimoji="1" lang="en-US" altLang="zh-CN" dirty="0"/>
              <a:t>GNN</a:t>
            </a:r>
            <a:r>
              <a:rPr kumimoji="1" lang="zh-CN" altLang="en-US" dirty="0"/>
              <a:t>做分类任务是通过检测特定的结构来完成的。同时得到的实验结果对于人类来说非常容易理解。</a:t>
            </a:r>
          </a:p>
        </p:txBody>
      </p:sp>
      <p:sp>
        <p:nvSpPr>
          <p:cNvPr id="4" name="灯片编号占位符 3"/>
          <p:cNvSpPr>
            <a:spLocks noGrp="1"/>
          </p:cNvSpPr>
          <p:nvPr>
            <p:ph type="sldNum" sz="quarter" idx="5"/>
          </p:nvPr>
        </p:nvSpPr>
        <p:spPr/>
        <p:txBody>
          <a:bodyPr/>
          <a:lstStyle/>
          <a:p>
            <a:fld id="{FBAFF13E-0C57-614F-BE66-F792CF16A4B0}" type="slidenum">
              <a:rPr kumimoji="1" lang="zh-CN" altLang="en-US" smtClean="0"/>
              <a:t>13</a:t>
            </a:fld>
            <a:endParaRPr kumimoji="1" lang="zh-CN" altLang="en-US"/>
          </a:p>
        </p:txBody>
      </p:sp>
    </p:spTree>
    <p:extLst>
      <p:ext uri="{BB962C8B-B14F-4D97-AF65-F5344CB8AC3E}">
        <p14:creationId xmlns:p14="http://schemas.microsoft.com/office/powerpoint/2010/main" val="3380847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8702AB-6DF7-054A-A259-645B69A4F3D8}"/>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D2434CAB-303F-A440-8257-EEC0C26DBE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2C964F4B-03D6-F241-89D4-4CA93C03ACE9}"/>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BE5D5152-6BA9-BE45-9730-35E2AC95B8F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134F437-5C87-4A45-A203-9179888746FF}"/>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277104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F2C525-AF39-9B40-8716-5643A9E293C2}"/>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634CDFD3-8117-084E-A1C6-9860359DBD4C}"/>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261AE4D-C47A-7A46-8B78-A51BDADC5265}"/>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36928BA2-CEAC-684F-9971-0F2C42FE4CC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5C0AADE-0EB2-A94E-9B81-0C602CD32DDA}"/>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1141262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52D9938-CD8A-8445-B4D9-2725A16BABF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AD663A6-FD0B-AE47-88AC-A2FE91AADB32}"/>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61FAF27-C963-B447-A267-8E6930054CD9}"/>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CF730C2D-611E-664F-8264-2868D28F7FE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14BB614-0561-F64B-9E21-D94200FDF6BD}"/>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326399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598C4F-48DF-5B45-9A69-CEF10F27B37A}"/>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B066FC8D-0F5A-6542-B01E-D77D49FB53DC}"/>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7F95159-4D55-3148-ADD8-7308B6FEBF09}"/>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F86E14E5-C367-1142-AC2B-C7C057C278D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4087322-5F73-4E4F-A278-D8511F09295B}"/>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3034922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D45FA5-A93A-6041-8D39-30F7B8853A25}"/>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3AAA9ABF-6739-BC4F-B721-2494830299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20097CD5-9B56-794A-84C6-28CE783A47C4}"/>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923D51E7-79C5-134D-BAD0-359ED5DC7C8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A99F3C8-BDEE-6141-968E-03B2707AAFAD}"/>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1432046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5B5045-A61B-FC4F-B65E-55EBD582FD61}"/>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44C84707-F59A-FB4B-AF9E-C6516C30A481}"/>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AB6D7044-334F-3846-86E8-9CFDF2449131}"/>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C35F7C00-18F0-094E-B535-DC225C7C9BA0}"/>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6" name="页脚占位符 5">
            <a:extLst>
              <a:ext uri="{FF2B5EF4-FFF2-40B4-BE49-F238E27FC236}">
                <a16:creationId xmlns:a16="http://schemas.microsoft.com/office/drawing/2014/main" id="{2B3EC807-74CE-5A47-90EB-3F18AB8C98A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E4CBAA5A-6A0D-4848-8E8D-B597B4B699FE}"/>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75676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C7C60C-EC2B-FF49-9C7C-F197F29970A2}"/>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FB20A20-FE20-F145-A998-842E82E0EA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05DF86FE-5CD7-9047-BED5-E907B1A0D7D3}"/>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560FEB21-F8CB-9643-B08D-DCF24C95AA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462EFF76-81C9-4648-B9D5-FD213F19DB85}"/>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D45CE924-DDBD-C147-894F-0043B741161E}"/>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8" name="页脚占位符 7">
            <a:extLst>
              <a:ext uri="{FF2B5EF4-FFF2-40B4-BE49-F238E27FC236}">
                <a16:creationId xmlns:a16="http://schemas.microsoft.com/office/drawing/2014/main" id="{C241FE6D-AA5C-E347-920B-17B1352F5631}"/>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7AA63D53-1F5B-A742-B948-86EB12D5181E}"/>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23995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63BBB5-E4B6-4F4A-AA57-1F5E406CD14B}"/>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7FD1ED32-3895-8948-9143-8736DF07C8AC}"/>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4" name="页脚占位符 3">
            <a:extLst>
              <a:ext uri="{FF2B5EF4-FFF2-40B4-BE49-F238E27FC236}">
                <a16:creationId xmlns:a16="http://schemas.microsoft.com/office/drawing/2014/main" id="{96489F0F-E821-9446-A44C-65384C5EE45B}"/>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8C4E2341-EE03-4049-8831-DFC5D8F0C944}"/>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2100725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6189552-EFFD-A849-A26D-79FBA21B50F9}"/>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3" name="页脚占位符 2">
            <a:extLst>
              <a:ext uri="{FF2B5EF4-FFF2-40B4-BE49-F238E27FC236}">
                <a16:creationId xmlns:a16="http://schemas.microsoft.com/office/drawing/2014/main" id="{4A564922-8BD1-884F-A338-B020C28CA89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17D1F77B-D751-074C-AC41-4E4D6FA14064}"/>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2128187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0A2F87-D82A-4F42-9879-5948217B3C77}"/>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CE53C711-7FF2-6944-99C6-28FFE7C29D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A8F2F71-3557-0D47-A502-94802A1C0A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E5754366-9C38-7D46-A844-7C68CBDCB8C6}"/>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6" name="页脚占位符 5">
            <a:extLst>
              <a:ext uri="{FF2B5EF4-FFF2-40B4-BE49-F238E27FC236}">
                <a16:creationId xmlns:a16="http://schemas.microsoft.com/office/drawing/2014/main" id="{4F2B71A8-880A-8748-86B9-64F803430B2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FD70B9C-FDB2-7644-ACA5-B89E982ADF93}"/>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2330985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9F2CD9-63B7-C74C-BD4C-06325BEB1ECC}"/>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33E3F03A-6A9F-7041-9F3D-FD5FB99FA4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ED9A26FF-AF72-F944-B992-C93A2A4797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5981E76-5B69-AD4C-9A89-66CDA3ABAD2F}"/>
              </a:ext>
            </a:extLst>
          </p:cNvPr>
          <p:cNvSpPr>
            <a:spLocks noGrp="1"/>
          </p:cNvSpPr>
          <p:nvPr>
            <p:ph type="dt" sz="half" idx="10"/>
          </p:nvPr>
        </p:nvSpPr>
        <p:spPr/>
        <p:txBody>
          <a:bodyPr/>
          <a:lstStyle/>
          <a:p>
            <a:fld id="{EA8E0949-CCD2-6447-9B1D-62EE20875A2F}" type="datetimeFigureOut">
              <a:rPr kumimoji="1" lang="zh-CN" altLang="en-US" smtClean="0"/>
              <a:t>2022/3/20</a:t>
            </a:fld>
            <a:endParaRPr kumimoji="1" lang="zh-CN" altLang="en-US"/>
          </a:p>
        </p:txBody>
      </p:sp>
      <p:sp>
        <p:nvSpPr>
          <p:cNvPr id="6" name="页脚占位符 5">
            <a:extLst>
              <a:ext uri="{FF2B5EF4-FFF2-40B4-BE49-F238E27FC236}">
                <a16:creationId xmlns:a16="http://schemas.microsoft.com/office/drawing/2014/main" id="{ED51FEE1-84DF-8F49-8F7D-E5F703DA73F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1F3D408-2654-3246-AEED-912281DAADDB}"/>
              </a:ext>
            </a:extLst>
          </p:cNvPr>
          <p:cNvSpPr>
            <a:spLocks noGrp="1"/>
          </p:cNvSpPr>
          <p:nvPr>
            <p:ph type="sldNum" sz="quarter" idx="12"/>
          </p:nvPr>
        </p:nvSpPr>
        <p:spPr/>
        <p:txBody>
          <a:body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3133537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CCE187C-2F18-3D4D-A2AC-CBD2D904D4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070F267-BF54-374A-B05A-768CEA0DEE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0A45C9F-B3D7-5643-A293-B82D608F64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8E0949-CCD2-6447-9B1D-62EE20875A2F}" type="datetimeFigureOut">
              <a:rPr kumimoji="1" lang="zh-CN" altLang="en-US" smtClean="0"/>
              <a:t>2022/3/20</a:t>
            </a:fld>
            <a:endParaRPr kumimoji="1" lang="zh-CN" altLang="en-US"/>
          </a:p>
        </p:txBody>
      </p:sp>
      <p:sp>
        <p:nvSpPr>
          <p:cNvPr id="5" name="页脚占位符 4">
            <a:extLst>
              <a:ext uri="{FF2B5EF4-FFF2-40B4-BE49-F238E27FC236}">
                <a16:creationId xmlns:a16="http://schemas.microsoft.com/office/drawing/2014/main" id="{B13233D0-3418-9D44-9F0D-BE7F2DFDBD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982505DB-22C5-EE45-8C73-E789C500B1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2ACF0D-1BA8-994B-8ED4-E768799C527E}" type="slidenum">
              <a:rPr kumimoji="1" lang="zh-CN" altLang="en-US" smtClean="0"/>
              <a:t>‹#›</a:t>
            </a:fld>
            <a:endParaRPr kumimoji="1" lang="zh-CN" altLang="en-US"/>
          </a:p>
        </p:txBody>
      </p:sp>
    </p:spTree>
    <p:extLst>
      <p:ext uri="{BB962C8B-B14F-4D97-AF65-F5344CB8AC3E}">
        <p14:creationId xmlns:p14="http://schemas.microsoft.com/office/powerpoint/2010/main" val="4623562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customXml" Target="../ink/ink4.xml"/><Relationship Id="rId18" Type="http://schemas.openxmlformats.org/officeDocument/2006/relationships/image" Target="../media/image18.png"/><Relationship Id="rId3" Type="http://schemas.openxmlformats.org/officeDocument/2006/relationships/image" Target="../media/image9.png"/><Relationship Id="rId21" Type="http://schemas.openxmlformats.org/officeDocument/2006/relationships/customXml" Target="../ink/ink8.xml"/><Relationship Id="rId7" Type="http://schemas.openxmlformats.org/officeDocument/2006/relationships/image" Target="../media/image12.png"/><Relationship Id="rId12" Type="http://schemas.openxmlformats.org/officeDocument/2006/relationships/image" Target="../media/image15.png"/><Relationship Id="rId17" Type="http://schemas.openxmlformats.org/officeDocument/2006/relationships/customXml" Target="../ink/ink6.xml"/><Relationship Id="rId2" Type="http://schemas.openxmlformats.org/officeDocument/2006/relationships/notesSlide" Target="../notesSlides/notesSlide7.xml"/><Relationship Id="rId16" Type="http://schemas.openxmlformats.org/officeDocument/2006/relationships/image" Target="../media/image17.png"/><Relationship Id="rId20"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customXml" Target="../ink/ink3.xml"/><Relationship Id="rId5" Type="http://schemas.openxmlformats.org/officeDocument/2006/relationships/customXml" Target="../ink/ink1.xml"/><Relationship Id="rId15" Type="http://schemas.openxmlformats.org/officeDocument/2006/relationships/customXml" Target="../ink/ink5.xml"/><Relationship Id="rId10" Type="http://schemas.openxmlformats.org/officeDocument/2006/relationships/image" Target="../media/image14.png"/><Relationship Id="rId19" Type="http://schemas.openxmlformats.org/officeDocument/2006/relationships/customXml" Target="../ink/ink7.xml"/><Relationship Id="rId4" Type="http://schemas.openxmlformats.org/officeDocument/2006/relationships/image" Target="../media/image10.png"/><Relationship Id="rId9" Type="http://schemas.openxmlformats.org/officeDocument/2006/relationships/customXml" Target="../ink/ink2.xml"/><Relationship Id="rId14" Type="http://schemas.openxmlformats.org/officeDocument/2006/relationships/image" Target="../media/image16.png"/><Relationship Id="rId22"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customXml" Target="../ink/ink11.xml"/><Relationship Id="rId13"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5.png"/><Relationship Id="rId12" Type="http://schemas.openxmlformats.org/officeDocument/2006/relationships/customXml" Target="../ink/ink1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customXml" Target="../ink/ink10.xml"/><Relationship Id="rId11" Type="http://schemas.openxmlformats.org/officeDocument/2006/relationships/image" Target="../media/image27.png"/><Relationship Id="rId5" Type="http://schemas.openxmlformats.org/officeDocument/2006/relationships/image" Target="../media/image24.png"/><Relationship Id="rId10" Type="http://schemas.openxmlformats.org/officeDocument/2006/relationships/customXml" Target="../ink/ink12.xml"/><Relationship Id="rId4" Type="http://schemas.openxmlformats.org/officeDocument/2006/relationships/customXml" Target="../ink/ink9.xml"/><Relationship Id="rId9"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0DC15E-139B-1344-A25E-45F14B140C0D}"/>
              </a:ext>
            </a:extLst>
          </p:cNvPr>
          <p:cNvSpPr>
            <a:spLocks noGrp="1"/>
          </p:cNvSpPr>
          <p:nvPr>
            <p:ph type="ctrTitle"/>
          </p:nvPr>
        </p:nvSpPr>
        <p:spPr/>
        <p:txBody>
          <a:bodyPr/>
          <a:lstStyle/>
          <a:p>
            <a:r>
              <a:rPr kumimoji="1" lang="en-US" altLang="zh-CN" dirty="0"/>
              <a:t>GNN</a:t>
            </a:r>
            <a:r>
              <a:rPr kumimoji="1" lang="zh-CN" altLang="en-US" dirty="0"/>
              <a:t>可解释性论文</a:t>
            </a:r>
          </a:p>
        </p:txBody>
      </p:sp>
      <p:sp>
        <p:nvSpPr>
          <p:cNvPr id="3" name="副标题 2">
            <a:extLst>
              <a:ext uri="{FF2B5EF4-FFF2-40B4-BE49-F238E27FC236}">
                <a16:creationId xmlns:a16="http://schemas.microsoft.com/office/drawing/2014/main" id="{EADED0A6-ACF6-BE4A-8FF7-02ED2B2405EB}"/>
              </a:ext>
            </a:extLst>
          </p:cNvPr>
          <p:cNvSpPr>
            <a:spLocks noGrp="1"/>
          </p:cNvSpPr>
          <p:nvPr>
            <p:ph type="subTitle" idx="1"/>
          </p:nvPr>
        </p:nvSpPr>
        <p:spPr/>
        <p:txBody>
          <a:bodyPr/>
          <a:lstStyle/>
          <a:p>
            <a:r>
              <a:rPr kumimoji="1" lang="zh-CN" altLang="en-US" dirty="0"/>
              <a:t>李放</a:t>
            </a:r>
          </a:p>
        </p:txBody>
      </p:sp>
    </p:spTree>
    <p:extLst>
      <p:ext uri="{BB962C8B-B14F-4D97-AF65-F5344CB8AC3E}">
        <p14:creationId xmlns:p14="http://schemas.microsoft.com/office/powerpoint/2010/main" val="340218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CBC03B-8C91-8642-982B-F9C952CEBF5E}"/>
              </a:ext>
            </a:extLst>
          </p:cNvPr>
          <p:cNvSpPr>
            <a:spLocks noGrp="1"/>
          </p:cNvSpPr>
          <p:nvPr>
            <p:ph type="title"/>
          </p:nvPr>
        </p:nvSpPr>
        <p:spPr/>
        <p:txBody>
          <a:bodyPr/>
          <a:lstStyle/>
          <a:p>
            <a:r>
              <a:rPr kumimoji="1" lang="zh-CN" altLang="en-US" dirty="0"/>
              <a:t>利用强化学习来生成子图</a:t>
            </a: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F4BF4D3E-F652-124B-9982-D940805DB23A}"/>
                  </a:ext>
                </a:extLst>
              </p:cNvPr>
              <p:cNvSpPr>
                <a:spLocks noGrp="1"/>
              </p:cNvSpPr>
              <p:nvPr>
                <p:ph idx="1"/>
              </p:nvPr>
            </p:nvSpPr>
            <p:spPr/>
            <p:txBody>
              <a:bodyPr>
                <a:noAutofit/>
              </a:bodyPr>
              <a:lstStyle/>
              <a:p>
                <a:pPr>
                  <a:lnSpc>
                    <a:spcPct val="100000"/>
                  </a:lnSpc>
                </a:pPr>
                <a:r>
                  <a:rPr kumimoji="1" lang="zh-CN" altLang="en-US" dirty="0">
                    <a:latin typeface="SimSun" panose="02010600030101010101" pitchFamily="2" charset="-122"/>
                    <a:ea typeface="SimSun" panose="02010600030101010101" pitchFamily="2" charset="-122"/>
                  </a:rPr>
                  <a:t>四要素：</a:t>
                </a:r>
                <a:r>
                  <a:rPr lang="en" altLang="zh-CN" dirty="0">
                    <a:latin typeface="SimSun" panose="02010600030101010101" pitchFamily="2" charset="-122"/>
                    <a:ea typeface="SimSun" panose="02010600030101010101" pitchFamily="2" charset="-122"/>
                  </a:rPr>
                  <a:t> state, action, policy, and reward </a:t>
                </a:r>
              </a:p>
              <a:p>
                <a:pPr>
                  <a:lnSpc>
                    <a:spcPct val="100000"/>
                  </a:lnSpc>
                </a:pPr>
                <a:r>
                  <a:rPr kumimoji="1" lang="en-US" altLang="zh-CN" dirty="0">
                    <a:latin typeface="SimSun" panose="02010600030101010101" pitchFamily="2" charset="-122"/>
                    <a:ea typeface="SimSun" panose="02010600030101010101" pitchFamily="2" charset="-122"/>
                  </a:rPr>
                  <a:t>State</a:t>
                </a:r>
                <a:r>
                  <a:rPr kumimoji="1" lang="zh-CN" altLang="en-US" dirty="0">
                    <a:latin typeface="SimSun" panose="02010600030101010101" pitchFamily="2" charset="-122"/>
                    <a:ea typeface="SimSun" panose="02010600030101010101" pitchFamily="2" charset="-122"/>
                  </a:rPr>
                  <a:t>：</a:t>
                </a:r>
                <a:r>
                  <a:rPr kumimoji="1" lang="en-US" altLang="zh-CN" dirty="0">
                    <a:latin typeface="SimSun" panose="02010600030101010101" pitchFamily="2" charset="-122"/>
                    <a:ea typeface="SimSun" panose="02010600030101010101" pitchFamily="2" charset="-122"/>
                  </a:rPr>
                  <a:t>step</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t</a:t>
                </a:r>
                <a:r>
                  <a:rPr kumimoji="1" lang="zh-CN" altLang="en-US" dirty="0">
                    <a:latin typeface="SimSun" panose="02010600030101010101" pitchFamily="2" charset="-122"/>
                    <a:ea typeface="SimSun" panose="02010600030101010101" pitchFamily="2" charset="-122"/>
                  </a:rPr>
                  <a:t>的部分生成图</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sub>
                    </m:sSub>
                    <m:r>
                      <a:rPr kumimoji="1" lang="en-US" altLang="zh-CN" b="0" i="1" smtClean="0">
                        <a:latin typeface="Cambria Math" panose="02040503050406030204" pitchFamily="18" charset="0"/>
                      </a:rPr>
                      <m:t> </m:t>
                    </m:r>
                  </m:oMath>
                </a14:m>
                <a:r>
                  <a:rPr kumimoji="1" lang="zh-CN" altLang="en-US" dirty="0">
                    <a:latin typeface="SimSun" panose="02010600030101010101" pitchFamily="2" charset="-122"/>
                    <a:ea typeface="SimSun" panose="02010600030101010101" pitchFamily="2" charset="-122"/>
                  </a:rPr>
                  <a:t>，最初的图可以是一个随机的节点或者是根据先验知识确定的图。</a:t>
                </a:r>
                <a:endParaRPr kumimoji="1" lang="en-US" altLang="zh-CN" dirty="0">
                  <a:latin typeface="SimSun" panose="02010600030101010101" pitchFamily="2" charset="-122"/>
                  <a:ea typeface="SimSun" panose="02010600030101010101" pitchFamily="2" charset="-122"/>
                </a:endParaRPr>
              </a:p>
              <a:p>
                <a:pPr>
                  <a:lnSpc>
                    <a:spcPct val="100000"/>
                  </a:lnSpc>
                </a:pPr>
                <a:r>
                  <a:rPr kumimoji="1" lang="en-US" altLang="zh-CN" dirty="0">
                    <a:latin typeface="SimSun" panose="02010600030101010101" pitchFamily="2" charset="-122"/>
                    <a:ea typeface="SimSun" panose="02010600030101010101" pitchFamily="2" charset="-122"/>
                  </a:rPr>
                  <a:t>Action</a:t>
                </a:r>
                <a:r>
                  <a:rPr kumimoji="1" lang="zh-CN" altLang="en-US" dirty="0">
                    <a:latin typeface="SimSun" panose="02010600030101010101" pitchFamily="2" charset="-122"/>
                    <a:ea typeface="SimSun" panose="02010600030101010101" pitchFamily="2" charset="-122"/>
                  </a:rPr>
                  <a:t>：为</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sub>
                    </m:sSub>
                    <m:r>
                      <a:rPr kumimoji="1" lang="en-US" altLang="zh-CN" b="0" i="1" smtClean="0">
                        <a:latin typeface="Cambria Math" panose="02040503050406030204" pitchFamily="18" charset="0"/>
                      </a:rPr>
                      <m:t> </m:t>
                    </m:r>
                  </m:oMath>
                </a14:m>
                <a:r>
                  <a:rPr kumimoji="1" lang="zh-CN" altLang="en-US" dirty="0">
                    <a:latin typeface="SimSun" panose="02010600030101010101" pitchFamily="2" charset="-122"/>
                    <a:ea typeface="SimSun" panose="02010600030101010101" pitchFamily="2" charset="-122"/>
                  </a:rPr>
                  <a:t>添加一条边生成</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 </m:t>
                    </m:r>
                  </m:oMath>
                </a14:m>
                <a:r>
                  <a:rPr kumimoji="1" lang="zh-CN" altLang="en-US" dirty="0">
                    <a:latin typeface="SimSun" panose="02010600030101010101" pitchFamily="2" charset="-122"/>
                    <a:ea typeface="SimSun" panose="02010600030101010101" pitchFamily="2" charset="-122"/>
                  </a:rPr>
                  <a:t>，需要确定添加边的起始节点和终止节点。起始节点是目前图中存在的节点，终止节点是目前图中存在的节点或是候选结合中的节点。</a:t>
                </a:r>
                <a:endParaRPr kumimoji="1" lang="en-US" altLang="zh-CN" dirty="0">
                  <a:latin typeface="SimSun" panose="02010600030101010101" pitchFamily="2" charset="-122"/>
                  <a:ea typeface="SimSun" panose="02010600030101010101" pitchFamily="2" charset="-122"/>
                </a:endParaRPr>
              </a:p>
              <a:p>
                <a:pPr>
                  <a:lnSpc>
                    <a:spcPct val="100000"/>
                  </a:lnSpc>
                </a:pPr>
                <a:r>
                  <a:rPr lang="en" altLang="zh-CN" dirty="0">
                    <a:latin typeface="SimSun" panose="02010600030101010101" pitchFamily="2" charset="-122"/>
                    <a:ea typeface="SimSun" panose="02010600030101010101" pitchFamily="2" charset="-122"/>
                  </a:rPr>
                  <a:t>Policy</a:t>
                </a:r>
                <a:r>
                  <a:rPr lang="zh-CN" altLang="en-US"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使用</a:t>
                </a:r>
                <a:r>
                  <a:rPr lang="en" altLang="zh-CN" dirty="0">
                    <a:latin typeface="SimSun" panose="02010600030101010101" pitchFamily="2" charset="-122"/>
                    <a:ea typeface="SimSun" panose="02010600030101010101" pitchFamily="2" charset="-122"/>
                  </a:rPr>
                  <a:t>policy gradient </a:t>
                </a:r>
                <a:r>
                  <a:rPr lang="zh-CN" altLang="en-US" dirty="0">
                    <a:latin typeface="SimSun" panose="02010600030101010101" pitchFamily="2" charset="-122"/>
                    <a:ea typeface="SimSun" panose="02010600030101010101" pitchFamily="2" charset="-122"/>
                  </a:rPr>
                  <a:t>训练图生成器。</a:t>
                </a:r>
                <a:endParaRPr lang="en-US" altLang="zh-CN" dirty="0">
                  <a:latin typeface="SimSun" panose="02010600030101010101" pitchFamily="2" charset="-122"/>
                  <a:ea typeface="SimSun" panose="02010600030101010101" pitchFamily="2" charset="-122"/>
                </a:endParaRPr>
              </a:p>
              <a:p>
                <a:pPr>
                  <a:lnSpc>
                    <a:spcPct val="100000"/>
                  </a:lnSpc>
                </a:pPr>
                <a:r>
                  <a:rPr lang="en" altLang="zh-CN" dirty="0">
                    <a:latin typeface="SimSun" panose="02010600030101010101" pitchFamily="2" charset="-122"/>
                    <a:ea typeface="SimSun" panose="02010600030101010101" pitchFamily="2" charset="-122"/>
                  </a:rPr>
                  <a:t>Reward</a:t>
                </a:r>
                <a:r>
                  <a:rPr lang="zh-CN" altLang="en-US" dirty="0">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		GNN</a:t>
                </a:r>
                <a:r>
                  <a:rPr lang="zh-CN" altLang="en-US" dirty="0">
                    <a:latin typeface="SimSun" panose="02010600030101010101" pitchFamily="2" charset="-122"/>
                    <a:ea typeface="SimSun" panose="02010600030101010101" pitchFamily="2" charset="-122"/>
                  </a:rPr>
                  <a:t>鼓励生成的图对于类别的分数最大化。</a:t>
                </a:r>
                <a:endParaRPr lang="en-US" altLang="zh-CN" dirty="0">
                  <a:latin typeface="SimSun" panose="02010600030101010101" pitchFamily="2" charset="-122"/>
                  <a:ea typeface="SimSun" panose="02010600030101010101" pitchFamily="2" charset="-122"/>
                </a:endParaRPr>
              </a:p>
              <a:p>
                <a:pPr lvl="6">
                  <a:lnSpc>
                    <a:spcPct val="100000"/>
                  </a:lnSpc>
                </a:pPr>
                <a:endParaRPr lang="en-US" altLang="zh-CN" sz="2800" dirty="0">
                  <a:latin typeface="SimSun" panose="02010600030101010101" pitchFamily="2" charset="-122"/>
                  <a:ea typeface="SimSun" panose="02010600030101010101" pitchFamily="2" charset="-122"/>
                </a:endParaRPr>
              </a:p>
              <a:p>
                <a:pPr marL="2743200" lvl="6" indent="0">
                  <a:lnSpc>
                    <a:spcPct val="100000"/>
                  </a:lnSpc>
                  <a:buNone/>
                </a:pPr>
                <a:r>
                  <a:rPr lang="zh-CN" altLang="en-US" sz="2800" dirty="0">
                    <a:latin typeface="SimSun" panose="02010600030101010101" pitchFamily="2" charset="-122"/>
                    <a:ea typeface="SimSun" panose="02010600030101010101" pitchFamily="2" charset="-122"/>
                  </a:rPr>
                  <a:t>生成图应该满足一些先验的规则。</a:t>
                </a:r>
                <a:endParaRPr lang="en" altLang="zh-CN" sz="2800" dirty="0">
                  <a:latin typeface="SimSun" panose="02010600030101010101" pitchFamily="2" charset="-122"/>
                  <a:ea typeface="SimSun" panose="02010600030101010101" pitchFamily="2" charset="-122"/>
                </a:endParaRPr>
              </a:p>
            </p:txBody>
          </p:sp>
        </mc:Choice>
        <mc:Fallback>
          <p:sp>
            <p:nvSpPr>
              <p:cNvPr id="3" name="内容占位符 2">
                <a:extLst>
                  <a:ext uri="{FF2B5EF4-FFF2-40B4-BE49-F238E27FC236}">
                    <a16:creationId xmlns:a16="http://schemas.microsoft.com/office/drawing/2014/main" id="{F4BF4D3E-F652-124B-9982-D940805DB23A}"/>
                  </a:ext>
                </a:extLst>
              </p:cNvPr>
              <p:cNvSpPr>
                <a:spLocks noGrp="1" noRot="1" noChangeAspect="1" noMove="1" noResize="1" noEditPoints="1" noAdjustHandles="1" noChangeArrowheads="1" noChangeShapeType="1" noTextEdit="1"/>
              </p:cNvSpPr>
              <p:nvPr>
                <p:ph idx="1"/>
              </p:nvPr>
            </p:nvSpPr>
            <p:spPr>
              <a:blipFill>
                <a:blip r:embed="rId3"/>
                <a:stretch>
                  <a:fillRect l="-1086" t="-1453" r="-965" b="-18605"/>
                </a:stretch>
              </a:blipFill>
            </p:spPr>
            <p:txBody>
              <a:bodyPr/>
              <a:lstStyle/>
              <a:p>
                <a:r>
                  <a:rPr lang="zh-CN" altLang="en-US">
                    <a:noFill/>
                  </a:rPr>
                  <a:t> </a:t>
                </a:r>
              </a:p>
            </p:txBody>
          </p:sp>
        </mc:Fallback>
      </mc:AlternateContent>
      <p:sp>
        <p:nvSpPr>
          <p:cNvPr id="4" name="左大括号 3">
            <a:extLst>
              <a:ext uri="{FF2B5EF4-FFF2-40B4-BE49-F238E27FC236}">
                <a16:creationId xmlns:a16="http://schemas.microsoft.com/office/drawing/2014/main" id="{B6356808-61BD-D547-8BBE-6AE7D622FA2F}"/>
              </a:ext>
            </a:extLst>
          </p:cNvPr>
          <p:cNvSpPr/>
          <p:nvPr/>
        </p:nvSpPr>
        <p:spPr>
          <a:xfrm>
            <a:off x="2724539" y="5677775"/>
            <a:ext cx="606490" cy="998376"/>
          </a:xfrm>
          <a:prstGeom prst="leftBrace">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kumimoji="1" lang="zh-CN" altLang="en-US"/>
          </a:p>
        </p:txBody>
      </p:sp>
    </p:spTree>
    <p:extLst>
      <p:ext uri="{BB962C8B-B14F-4D97-AF65-F5344CB8AC3E}">
        <p14:creationId xmlns:p14="http://schemas.microsoft.com/office/powerpoint/2010/main" val="1983258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24FC3D-62BF-C64D-B2DA-0C40C20F0A18}"/>
              </a:ext>
            </a:extLst>
          </p:cNvPr>
          <p:cNvSpPr>
            <a:spLocks noGrp="1"/>
          </p:cNvSpPr>
          <p:nvPr>
            <p:ph type="title"/>
          </p:nvPr>
        </p:nvSpPr>
        <p:spPr/>
        <p:txBody>
          <a:bodyPr/>
          <a:lstStyle/>
          <a:p>
            <a:r>
              <a:rPr kumimoji="1" lang="zh-CN" altLang="en-US" dirty="0"/>
              <a:t>训练过程</a:t>
            </a:r>
          </a:p>
        </p:txBody>
      </p:sp>
      <p:pic>
        <p:nvPicPr>
          <p:cNvPr id="5" name="内容占位符 4">
            <a:extLst>
              <a:ext uri="{FF2B5EF4-FFF2-40B4-BE49-F238E27FC236}">
                <a16:creationId xmlns:a16="http://schemas.microsoft.com/office/drawing/2014/main" id="{7D076F81-4C19-2548-9EB6-B5F67182ADAE}"/>
              </a:ext>
            </a:extLst>
          </p:cNvPr>
          <p:cNvPicPr>
            <a:picLocks noGrp="1" noChangeAspect="1"/>
          </p:cNvPicPr>
          <p:nvPr>
            <p:ph idx="1"/>
          </p:nvPr>
        </p:nvPicPr>
        <p:blipFill>
          <a:blip r:embed="rId3"/>
          <a:stretch>
            <a:fillRect/>
          </a:stretch>
        </p:blipFill>
        <p:spPr>
          <a:xfrm>
            <a:off x="286300" y="2400094"/>
            <a:ext cx="7484706" cy="2784113"/>
          </a:xfrm>
        </p:spPr>
      </p:pic>
      <p:pic>
        <p:nvPicPr>
          <p:cNvPr id="7" name="图片 6">
            <a:extLst>
              <a:ext uri="{FF2B5EF4-FFF2-40B4-BE49-F238E27FC236}">
                <a16:creationId xmlns:a16="http://schemas.microsoft.com/office/drawing/2014/main" id="{8B70DB0B-54E2-0048-8F1F-D36EF846155B}"/>
              </a:ext>
            </a:extLst>
          </p:cNvPr>
          <p:cNvPicPr>
            <a:picLocks noChangeAspect="1"/>
          </p:cNvPicPr>
          <p:nvPr/>
        </p:nvPicPr>
        <p:blipFill>
          <a:blip r:embed="rId4"/>
          <a:stretch>
            <a:fillRect/>
          </a:stretch>
        </p:blipFill>
        <p:spPr>
          <a:xfrm>
            <a:off x="7335076" y="1805219"/>
            <a:ext cx="4856924" cy="3729074"/>
          </a:xfrm>
          <a:prstGeom prst="rect">
            <a:avLst/>
          </a:prstGeom>
        </p:spPr>
      </p:pic>
      <mc:AlternateContent xmlns:mc="http://schemas.openxmlformats.org/markup-compatibility/2006">
        <mc:Choice xmlns:p14="http://schemas.microsoft.com/office/powerpoint/2010/main" Requires="p14">
          <p:contentPart p14:bwMode="auto" r:id="rId5">
            <p14:nvContentPartPr>
              <p14:cNvPr id="8" name="墨迹 7">
                <a:extLst>
                  <a:ext uri="{FF2B5EF4-FFF2-40B4-BE49-F238E27FC236}">
                    <a16:creationId xmlns:a16="http://schemas.microsoft.com/office/drawing/2014/main" id="{81CD65F8-AC2B-7740-811C-BB9D36E13C98}"/>
                  </a:ext>
                </a:extLst>
              </p14:cNvPr>
              <p14:cNvContentPartPr/>
              <p14:nvPr/>
            </p14:nvContentPartPr>
            <p14:xfrm>
              <a:off x="7767309" y="3908175"/>
              <a:ext cx="1344600" cy="329400"/>
            </p14:xfrm>
          </p:contentPart>
        </mc:Choice>
        <mc:Fallback>
          <p:pic>
            <p:nvPicPr>
              <p:cNvPr id="8" name="墨迹 7">
                <a:extLst>
                  <a:ext uri="{FF2B5EF4-FFF2-40B4-BE49-F238E27FC236}">
                    <a16:creationId xmlns:a16="http://schemas.microsoft.com/office/drawing/2014/main" id="{81CD65F8-AC2B-7740-811C-BB9D36E13C98}"/>
                  </a:ext>
                </a:extLst>
              </p:cNvPr>
              <p:cNvPicPr/>
              <p:nvPr/>
            </p:nvPicPr>
            <p:blipFill>
              <a:blip r:embed="rId6"/>
              <a:stretch>
                <a:fillRect/>
              </a:stretch>
            </p:blipFill>
            <p:spPr>
              <a:xfrm>
                <a:off x="7749669" y="3890175"/>
                <a:ext cx="1380240" cy="365040"/>
              </a:xfrm>
              <a:prstGeom prst="rect">
                <a:avLst/>
              </a:prstGeom>
            </p:spPr>
          </p:pic>
        </mc:Fallback>
      </mc:AlternateContent>
      <p:pic>
        <p:nvPicPr>
          <p:cNvPr id="18" name="图片 17">
            <a:extLst>
              <a:ext uri="{FF2B5EF4-FFF2-40B4-BE49-F238E27FC236}">
                <a16:creationId xmlns:a16="http://schemas.microsoft.com/office/drawing/2014/main" id="{33A2260A-8542-5148-991C-EA40B710449A}"/>
              </a:ext>
            </a:extLst>
          </p:cNvPr>
          <p:cNvPicPr>
            <a:picLocks noChangeAspect="1"/>
          </p:cNvPicPr>
          <p:nvPr/>
        </p:nvPicPr>
        <p:blipFill>
          <a:blip r:embed="rId7"/>
          <a:stretch>
            <a:fillRect/>
          </a:stretch>
        </p:blipFill>
        <p:spPr>
          <a:xfrm>
            <a:off x="705309" y="5564255"/>
            <a:ext cx="7734300" cy="914400"/>
          </a:xfrm>
          <a:prstGeom prst="rect">
            <a:avLst/>
          </a:prstGeom>
        </p:spPr>
      </p:pic>
      <p:sp>
        <p:nvSpPr>
          <p:cNvPr id="19" name="矩形 18">
            <a:extLst>
              <a:ext uri="{FF2B5EF4-FFF2-40B4-BE49-F238E27FC236}">
                <a16:creationId xmlns:a16="http://schemas.microsoft.com/office/drawing/2014/main" id="{27FF8171-357B-534E-BBBE-0731FC2B9F25}"/>
              </a:ext>
            </a:extLst>
          </p:cNvPr>
          <p:cNvSpPr/>
          <p:nvPr/>
        </p:nvSpPr>
        <p:spPr>
          <a:xfrm>
            <a:off x="1707502" y="5458408"/>
            <a:ext cx="1530220" cy="1091682"/>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a:extLst>
              <a:ext uri="{FF2B5EF4-FFF2-40B4-BE49-F238E27FC236}">
                <a16:creationId xmlns:a16="http://schemas.microsoft.com/office/drawing/2014/main" id="{3DE7F8B1-4BC2-474C-BB1C-0E0426F130EB}"/>
              </a:ext>
            </a:extLst>
          </p:cNvPr>
          <p:cNvSpPr/>
          <p:nvPr/>
        </p:nvSpPr>
        <p:spPr>
          <a:xfrm>
            <a:off x="7002199" y="5512161"/>
            <a:ext cx="1530220" cy="1091682"/>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2" name="图片 21">
            <a:extLst>
              <a:ext uri="{FF2B5EF4-FFF2-40B4-BE49-F238E27FC236}">
                <a16:creationId xmlns:a16="http://schemas.microsoft.com/office/drawing/2014/main" id="{CB039D1A-02B5-FE4B-9637-DC2A2199B730}"/>
              </a:ext>
            </a:extLst>
          </p:cNvPr>
          <p:cNvPicPr>
            <a:picLocks noChangeAspect="1"/>
          </p:cNvPicPr>
          <p:nvPr/>
        </p:nvPicPr>
        <p:blipFill>
          <a:blip r:embed="rId8"/>
          <a:stretch>
            <a:fillRect/>
          </a:stretch>
        </p:blipFill>
        <p:spPr>
          <a:xfrm>
            <a:off x="8628483" y="5853180"/>
            <a:ext cx="3398676" cy="291472"/>
          </a:xfrm>
          <a:prstGeom prst="rect">
            <a:avLst/>
          </a:prstGeom>
        </p:spPr>
      </p:pic>
      <p:grpSp>
        <p:nvGrpSpPr>
          <p:cNvPr id="26" name="组合 25">
            <a:extLst>
              <a:ext uri="{FF2B5EF4-FFF2-40B4-BE49-F238E27FC236}">
                <a16:creationId xmlns:a16="http://schemas.microsoft.com/office/drawing/2014/main" id="{21344407-510B-CA49-86B7-64795B7D6B7E}"/>
              </a:ext>
            </a:extLst>
          </p:cNvPr>
          <p:cNvGrpSpPr/>
          <p:nvPr/>
        </p:nvGrpSpPr>
        <p:grpSpPr>
          <a:xfrm>
            <a:off x="4972989" y="3041655"/>
            <a:ext cx="3106440" cy="983520"/>
            <a:chOff x="4972989" y="3041655"/>
            <a:chExt cx="3106440" cy="983520"/>
          </a:xfrm>
        </p:grpSpPr>
        <mc:AlternateContent xmlns:mc="http://schemas.openxmlformats.org/markup-compatibility/2006">
          <mc:Choice xmlns:p14="http://schemas.microsoft.com/office/powerpoint/2010/main" Requires="p14">
            <p:contentPart p14:bwMode="auto" r:id="rId9">
              <p14:nvContentPartPr>
                <p14:cNvPr id="24" name="墨迹 23">
                  <a:extLst>
                    <a:ext uri="{FF2B5EF4-FFF2-40B4-BE49-F238E27FC236}">
                      <a16:creationId xmlns:a16="http://schemas.microsoft.com/office/drawing/2014/main" id="{D0614A24-5735-D74E-9A30-CBFDEC48FC18}"/>
                    </a:ext>
                  </a:extLst>
                </p14:cNvPr>
                <p14:cNvContentPartPr/>
                <p14:nvPr/>
              </p14:nvContentPartPr>
              <p14:xfrm>
                <a:off x="5031669" y="3041655"/>
                <a:ext cx="3047760" cy="983520"/>
              </p14:xfrm>
            </p:contentPart>
          </mc:Choice>
          <mc:Fallback>
            <p:pic>
              <p:nvPicPr>
                <p:cNvPr id="24" name="墨迹 23">
                  <a:extLst>
                    <a:ext uri="{FF2B5EF4-FFF2-40B4-BE49-F238E27FC236}">
                      <a16:creationId xmlns:a16="http://schemas.microsoft.com/office/drawing/2014/main" id="{D0614A24-5735-D74E-9A30-CBFDEC48FC18}"/>
                    </a:ext>
                  </a:extLst>
                </p:cNvPr>
                <p:cNvPicPr/>
                <p:nvPr/>
              </p:nvPicPr>
              <p:blipFill>
                <a:blip r:embed="rId10"/>
                <a:stretch>
                  <a:fillRect/>
                </a:stretch>
              </p:blipFill>
              <p:spPr>
                <a:xfrm>
                  <a:off x="5013669" y="3024015"/>
                  <a:ext cx="3083400" cy="101916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5" name="墨迹 24">
                  <a:extLst>
                    <a:ext uri="{FF2B5EF4-FFF2-40B4-BE49-F238E27FC236}">
                      <a16:creationId xmlns:a16="http://schemas.microsoft.com/office/drawing/2014/main" id="{2D1EB152-3A0C-FB4E-922E-A68EAE4E411C}"/>
                    </a:ext>
                  </a:extLst>
                </p14:cNvPr>
                <p14:cNvContentPartPr/>
                <p14:nvPr/>
              </p14:nvContentPartPr>
              <p14:xfrm>
                <a:off x="4972989" y="3354135"/>
                <a:ext cx="195120" cy="135000"/>
              </p14:xfrm>
            </p:contentPart>
          </mc:Choice>
          <mc:Fallback>
            <p:pic>
              <p:nvPicPr>
                <p:cNvPr id="25" name="墨迹 24">
                  <a:extLst>
                    <a:ext uri="{FF2B5EF4-FFF2-40B4-BE49-F238E27FC236}">
                      <a16:creationId xmlns:a16="http://schemas.microsoft.com/office/drawing/2014/main" id="{2D1EB152-3A0C-FB4E-922E-A68EAE4E411C}"/>
                    </a:ext>
                  </a:extLst>
                </p:cNvPr>
                <p:cNvPicPr/>
                <p:nvPr/>
              </p:nvPicPr>
              <p:blipFill>
                <a:blip r:embed="rId12"/>
                <a:stretch>
                  <a:fillRect/>
                </a:stretch>
              </p:blipFill>
              <p:spPr>
                <a:xfrm>
                  <a:off x="4954989" y="3336135"/>
                  <a:ext cx="230760" cy="170640"/>
                </a:xfrm>
                <a:prstGeom prst="rect">
                  <a:avLst/>
                </a:prstGeom>
              </p:spPr>
            </p:pic>
          </mc:Fallback>
        </mc:AlternateContent>
      </p:grpSp>
      <p:grpSp>
        <p:nvGrpSpPr>
          <p:cNvPr id="30" name="组合 29">
            <a:extLst>
              <a:ext uri="{FF2B5EF4-FFF2-40B4-BE49-F238E27FC236}">
                <a16:creationId xmlns:a16="http://schemas.microsoft.com/office/drawing/2014/main" id="{15AA7D8E-2180-044B-B90D-2655BEB7218A}"/>
              </a:ext>
            </a:extLst>
          </p:cNvPr>
          <p:cNvGrpSpPr/>
          <p:nvPr/>
        </p:nvGrpSpPr>
        <p:grpSpPr>
          <a:xfrm>
            <a:off x="5881989" y="4112655"/>
            <a:ext cx="2958120" cy="816840"/>
            <a:chOff x="5881989" y="4112655"/>
            <a:chExt cx="2958120" cy="816840"/>
          </a:xfrm>
        </p:grpSpPr>
        <mc:AlternateContent xmlns:mc="http://schemas.openxmlformats.org/markup-compatibility/2006">
          <mc:Choice xmlns:p14="http://schemas.microsoft.com/office/powerpoint/2010/main" Requires="p14">
            <p:contentPart p14:bwMode="auto" r:id="rId13">
              <p14:nvContentPartPr>
                <p14:cNvPr id="27" name="墨迹 26">
                  <a:extLst>
                    <a:ext uri="{FF2B5EF4-FFF2-40B4-BE49-F238E27FC236}">
                      <a16:creationId xmlns:a16="http://schemas.microsoft.com/office/drawing/2014/main" id="{FB721D6D-AD2E-2E44-90FE-76B20B805E90}"/>
                    </a:ext>
                  </a:extLst>
                </p14:cNvPr>
                <p14:cNvContentPartPr/>
                <p14:nvPr/>
              </p14:nvContentPartPr>
              <p14:xfrm>
                <a:off x="5995749" y="4112655"/>
                <a:ext cx="2844360" cy="756360"/>
              </p14:xfrm>
            </p:contentPart>
          </mc:Choice>
          <mc:Fallback>
            <p:pic>
              <p:nvPicPr>
                <p:cNvPr id="27" name="墨迹 26">
                  <a:extLst>
                    <a:ext uri="{FF2B5EF4-FFF2-40B4-BE49-F238E27FC236}">
                      <a16:creationId xmlns:a16="http://schemas.microsoft.com/office/drawing/2014/main" id="{FB721D6D-AD2E-2E44-90FE-76B20B805E90}"/>
                    </a:ext>
                  </a:extLst>
                </p:cNvPr>
                <p:cNvPicPr/>
                <p:nvPr/>
              </p:nvPicPr>
              <p:blipFill>
                <a:blip r:embed="rId14"/>
                <a:stretch>
                  <a:fillRect/>
                </a:stretch>
              </p:blipFill>
              <p:spPr>
                <a:xfrm>
                  <a:off x="5977749" y="4095015"/>
                  <a:ext cx="2880000" cy="792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8" name="墨迹 27">
                  <a:extLst>
                    <a:ext uri="{FF2B5EF4-FFF2-40B4-BE49-F238E27FC236}">
                      <a16:creationId xmlns:a16="http://schemas.microsoft.com/office/drawing/2014/main" id="{532E174E-F844-4B4A-951D-A74C1A9A778C}"/>
                    </a:ext>
                  </a:extLst>
                </p14:cNvPr>
                <p14:cNvContentPartPr/>
                <p14:nvPr/>
              </p14:nvContentPartPr>
              <p14:xfrm>
                <a:off x="6046509" y="4428375"/>
                <a:ext cx="167040" cy="273240"/>
              </p14:xfrm>
            </p:contentPart>
          </mc:Choice>
          <mc:Fallback>
            <p:pic>
              <p:nvPicPr>
                <p:cNvPr id="28" name="墨迹 27">
                  <a:extLst>
                    <a:ext uri="{FF2B5EF4-FFF2-40B4-BE49-F238E27FC236}">
                      <a16:creationId xmlns:a16="http://schemas.microsoft.com/office/drawing/2014/main" id="{532E174E-F844-4B4A-951D-A74C1A9A778C}"/>
                    </a:ext>
                  </a:extLst>
                </p:cNvPr>
                <p:cNvPicPr/>
                <p:nvPr/>
              </p:nvPicPr>
              <p:blipFill>
                <a:blip r:embed="rId16"/>
                <a:stretch>
                  <a:fillRect/>
                </a:stretch>
              </p:blipFill>
              <p:spPr>
                <a:xfrm>
                  <a:off x="6028869" y="4410375"/>
                  <a:ext cx="202680" cy="30888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29" name="墨迹 28">
                  <a:extLst>
                    <a:ext uri="{FF2B5EF4-FFF2-40B4-BE49-F238E27FC236}">
                      <a16:creationId xmlns:a16="http://schemas.microsoft.com/office/drawing/2014/main" id="{0DBC3DD3-F063-9B44-9D7B-C21DCC7FB339}"/>
                    </a:ext>
                  </a:extLst>
                </p14:cNvPr>
                <p14:cNvContentPartPr/>
                <p14:nvPr/>
              </p14:nvContentPartPr>
              <p14:xfrm>
                <a:off x="5881989" y="4424055"/>
                <a:ext cx="325440" cy="505440"/>
              </p14:xfrm>
            </p:contentPart>
          </mc:Choice>
          <mc:Fallback>
            <p:pic>
              <p:nvPicPr>
                <p:cNvPr id="29" name="墨迹 28">
                  <a:extLst>
                    <a:ext uri="{FF2B5EF4-FFF2-40B4-BE49-F238E27FC236}">
                      <a16:creationId xmlns:a16="http://schemas.microsoft.com/office/drawing/2014/main" id="{0DBC3DD3-F063-9B44-9D7B-C21DCC7FB339}"/>
                    </a:ext>
                  </a:extLst>
                </p:cNvPr>
                <p:cNvPicPr/>
                <p:nvPr/>
              </p:nvPicPr>
              <p:blipFill>
                <a:blip r:embed="rId18"/>
                <a:stretch>
                  <a:fillRect/>
                </a:stretch>
              </p:blipFill>
              <p:spPr>
                <a:xfrm>
                  <a:off x="5863989" y="4406415"/>
                  <a:ext cx="361080" cy="541080"/>
                </a:xfrm>
                <a:prstGeom prst="rect">
                  <a:avLst/>
                </a:prstGeom>
              </p:spPr>
            </p:pic>
          </mc:Fallback>
        </mc:AlternateContent>
      </p:grpSp>
      <p:grpSp>
        <p:nvGrpSpPr>
          <p:cNvPr id="33" name="组合 32">
            <a:extLst>
              <a:ext uri="{FF2B5EF4-FFF2-40B4-BE49-F238E27FC236}">
                <a16:creationId xmlns:a16="http://schemas.microsoft.com/office/drawing/2014/main" id="{85F3172B-8EED-BF41-80C8-32A7B5E3CC36}"/>
              </a:ext>
            </a:extLst>
          </p:cNvPr>
          <p:cNvGrpSpPr/>
          <p:nvPr/>
        </p:nvGrpSpPr>
        <p:grpSpPr>
          <a:xfrm>
            <a:off x="10755669" y="4709175"/>
            <a:ext cx="332640" cy="1221840"/>
            <a:chOff x="10755669" y="4709175"/>
            <a:chExt cx="332640" cy="1221840"/>
          </a:xfrm>
        </p:grpSpPr>
        <mc:AlternateContent xmlns:mc="http://schemas.openxmlformats.org/markup-compatibility/2006">
          <mc:Choice xmlns:p14="http://schemas.microsoft.com/office/powerpoint/2010/main" Requires="p14">
            <p:contentPart p14:bwMode="auto" r:id="rId19">
              <p14:nvContentPartPr>
                <p14:cNvPr id="31" name="墨迹 30">
                  <a:extLst>
                    <a:ext uri="{FF2B5EF4-FFF2-40B4-BE49-F238E27FC236}">
                      <a16:creationId xmlns:a16="http://schemas.microsoft.com/office/drawing/2014/main" id="{6CDA6714-1C95-BB4E-AB59-F3E273196D1E}"/>
                    </a:ext>
                  </a:extLst>
                </p14:cNvPr>
                <p14:cNvContentPartPr/>
                <p14:nvPr/>
              </p14:nvContentPartPr>
              <p14:xfrm>
                <a:off x="10829469" y="4709175"/>
                <a:ext cx="247320" cy="1212480"/>
              </p14:xfrm>
            </p:contentPart>
          </mc:Choice>
          <mc:Fallback>
            <p:pic>
              <p:nvPicPr>
                <p:cNvPr id="31" name="墨迹 30">
                  <a:extLst>
                    <a:ext uri="{FF2B5EF4-FFF2-40B4-BE49-F238E27FC236}">
                      <a16:creationId xmlns:a16="http://schemas.microsoft.com/office/drawing/2014/main" id="{6CDA6714-1C95-BB4E-AB59-F3E273196D1E}"/>
                    </a:ext>
                  </a:extLst>
                </p:cNvPr>
                <p:cNvPicPr/>
                <p:nvPr/>
              </p:nvPicPr>
              <p:blipFill>
                <a:blip r:embed="rId20"/>
                <a:stretch>
                  <a:fillRect/>
                </a:stretch>
              </p:blipFill>
              <p:spPr>
                <a:xfrm>
                  <a:off x="10811829" y="4691175"/>
                  <a:ext cx="282960" cy="124812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32" name="墨迹 31">
                  <a:extLst>
                    <a:ext uri="{FF2B5EF4-FFF2-40B4-BE49-F238E27FC236}">
                      <a16:creationId xmlns:a16="http://schemas.microsoft.com/office/drawing/2014/main" id="{D9036D5A-10AE-E947-99FA-CCC6F921BFEB}"/>
                    </a:ext>
                  </a:extLst>
                </p14:cNvPr>
                <p14:cNvContentPartPr/>
                <p14:nvPr/>
              </p14:nvContentPartPr>
              <p14:xfrm>
                <a:off x="10755669" y="5738415"/>
                <a:ext cx="332640" cy="192600"/>
              </p14:xfrm>
            </p:contentPart>
          </mc:Choice>
          <mc:Fallback>
            <p:pic>
              <p:nvPicPr>
                <p:cNvPr id="32" name="墨迹 31">
                  <a:extLst>
                    <a:ext uri="{FF2B5EF4-FFF2-40B4-BE49-F238E27FC236}">
                      <a16:creationId xmlns:a16="http://schemas.microsoft.com/office/drawing/2014/main" id="{D9036D5A-10AE-E947-99FA-CCC6F921BFEB}"/>
                    </a:ext>
                  </a:extLst>
                </p:cNvPr>
                <p:cNvPicPr/>
                <p:nvPr/>
              </p:nvPicPr>
              <p:blipFill>
                <a:blip r:embed="rId22"/>
                <a:stretch>
                  <a:fillRect/>
                </a:stretch>
              </p:blipFill>
              <p:spPr>
                <a:xfrm>
                  <a:off x="10737669" y="5720415"/>
                  <a:ext cx="368280" cy="228240"/>
                </a:xfrm>
                <a:prstGeom prst="rect">
                  <a:avLst/>
                </a:prstGeom>
              </p:spPr>
            </p:pic>
          </mc:Fallback>
        </mc:AlternateContent>
      </p:grpSp>
    </p:spTree>
    <p:extLst>
      <p:ext uri="{BB962C8B-B14F-4D97-AF65-F5344CB8AC3E}">
        <p14:creationId xmlns:p14="http://schemas.microsoft.com/office/powerpoint/2010/main" val="2900623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FDAFF3-2023-804A-9FFA-DDFB7FA9F477}"/>
              </a:ext>
            </a:extLst>
          </p:cNvPr>
          <p:cNvSpPr>
            <a:spLocks noGrp="1"/>
          </p:cNvSpPr>
          <p:nvPr>
            <p:ph type="title"/>
          </p:nvPr>
        </p:nvSpPr>
        <p:spPr/>
        <p:txBody>
          <a:bodyPr/>
          <a:lstStyle/>
          <a:p>
            <a:r>
              <a:rPr kumimoji="1" lang="zh-CN" altLang="en-US" dirty="0"/>
              <a:t>实验</a:t>
            </a:r>
          </a:p>
        </p:txBody>
      </p:sp>
      <p:sp>
        <p:nvSpPr>
          <p:cNvPr id="3" name="内容占位符 2">
            <a:extLst>
              <a:ext uri="{FF2B5EF4-FFF2-40B4-BE49-F238E27FC236}">
                <a16:creationId xmlns:a16="http://schemas.microsoft.com/office/drawing/2014/main" id="{750DCC7E-9E34-0842-A579-1E43FA56EBCF}"/>
              </a:ext>
            </a:extLst>
          </p:cNvPr>
          <p:cNvSpPr>
            <a:spLocks noGrp="1"/>
          </p:cNvSpPr>
          <p:nvPr>
            <p:ph idx="1"/>
          </p:nvPr>
        </p:nvSpPr>
        <p:spPr/>
        <p:txBody>
          <a:bodyPr/>
          <a:lstStyle/>
          <a:p>
            <a:r>
              <a:rPr kumimoji="1" lang="zh-CN" altLang="en-US" dirty="0"/>
              <a:t>使用数据集为：</a:t>
            </a:r>
            <a:endParaRPr kumimoji="1" lang="en-US" altLang="zh-CN" dirty="0"/>
          </a:p>
          <a:p>
            <a:endParaRPr kumimoji="1" lang="zh-CN" altLang="en-US" dirty="0"/>
          </a:p>
        </p:txBody>
      </p:sp>
      <p:pic>
        <p:nvPicPr>
          <p:cNvPr id="6" name="图片 5">
            <a:extLst>
              <a:ext uri="{FF2B5EF4-FFF2-40B4-BE49-F238E27FC236}">
                <a16:creationId xmlns:a16="http://schemas.microsoft.com/office/drawing/2014/main" id="{FF81F725-649A-B74A-A2DE-F5ABAE2D5F9C}"/>
              </a:ext>
            </a:extLst>
          </p:cNvPr>
          <p:cNvPicPr>
            <a:picLocks noChangeAspect="1"/>
          </p:cNvPicPr>
          <p:nvPr/>
        </p:nvPicPr>
        <p:blipFill>
          <a:blip r:embed="rId3"/>
          <a:stretch>
            <a:fillRect/>
          </a:stretch>
        </p:blipFill>
        <p:spPr>
          <a:xfrm>
            <a:off x="1638300" y="2489994"/>
            <a:ext cx="8915400" cy="3022600"/>
          </a:xfrm>
          <a:prstGeom prst="rect">
            <a:avLst/>
          </a:prstGeom>
        </p:spPr>
      </p:pic>
    </p:spTree>
    <p:extLst>
      <p:ext uri="{BB962C8B-B14F-4D97-AF65-F5344CB8AC3E}">
        <p14:creationId xmlns:p14="http://schemas.microsoft.com/office/powerpoint/2010/main" val="682883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350787-5E29-424D-8CC4-9D1F87B35C63}"/>
              </a:ext>
            </a:extLst>
          </p:cNvPr>
          <p:cNvSpPr>
            <a:spLocks noGrp="1"/>
          </p:cNvSpPr>
          <p:nvPr>
            <p:ph type="title"/>
          </p:nvPr>
        </p:nvSpPr>
        <p:spPr/>
        <p:txBody>
          <a:bodyPr/>
          <a:lstStyle/>
          <a:p>
            <a:r>
              <a:rPr kumimoji="1" lang="zh-CN" altLang="en-US" dirty="0"/>
              <a:t>实验结果（</a:t>
            </a:r>
            <a:r>
              <a:rPr lang="en" altLang="zh-CN" dirty="0" err="1"/>
              <a:t>Is_Acyclic</a:t>
            </a:r>
            <a:r>
              <a:rPr kumimoji="1" lang="zh-CN" altLang="en-US" dirty="0"/>
              <a:t>）</a:t>
            </a:r>
          </a:p>
        </p:txBody>
      </p:sp>
      <p:pic>
        <p:nvPicPr>
          <p:cNvPr id="5" name="内容占位符 4">
            <a:extLst>
              <a:ext uri="{FF2B5EF4-FFF2-40B4-BE49-F238E27FC236}">
                <a16:creationId xmlns:a16="http://schemas.microsoft.com/office/drawing/2014/main" id="{51250C58-D67D-3D44-BDC3-9A2C1D639B67}"/>
              </a:ext>
            </a:extLst>
          </p:cNvPr>
          <p:cNvPicPr>
            <a:picLocks noGrp="1" noChangeAspect="1"/>
          </p:cNvPicPr>
          <p:nvPr>
            <p:ph idx="1"/>
          </p:nvPr>
        </p:nvPicPr>
        <p:blipFill>
          <a:blip r:embed="rId3"/>
          <a:stretch>
            <a:fillRect/>
          </a:stretch>
        </p:blipFill>
        <p:spPr>
          <a:xfrm>
            <a:off x="838200" y="2185676"/>
            <a:ext cx="10515600" cy="3631235"/>
          </a:xfrm>
        </p:spPr>
      </p:pic>
    </p:spTree>
    <p:extLst>
      <p:ext uri="{BB962C8B-B14F-4D97-AF65-F5344CB8AC3E}">
        <p14:creationId xmlns:p14="http://schemas.microsoft.com/office/powerpoint/2010/main" val="1881190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1A7CFA-4D84-184B-B586-34F1A6B9F163}"/>
              </a:ext>
            </a:extLst>
          </p:cNvPr>
          <p:cNvSpPr>
            <a:spLocks noGrp="1"/>
          </p:cNvSpPr>
          <p:nvPr>
            <p:ph type="title"/>
          </p:nvPr>
        </p:nvSpPr>
        <p:spPr/>
        <p:txBody>
          <a:bodyPr/>
          <a:lstStyle/>
          <a:p>
            <a:r>
              <a:rPr kumimoji="1" lang="zh-CN" altLang="en-US" dirty="0"/>
              <a:t>真实数据集</a:t>
            </a:r>
          </a:p>
        </p:txBody>
      </p:sp>
      <p:pic>
        <p:nvPicPr>
          <p:cNvPr id="5" name="内容占位符 4">
            <a:extLst>
              <a:ext uri="{FF2B5EF4-FFF2-40B4-BE49-F238E27FC236}">
                <a16:creationId xmlns:a16="http://schemas.microsoft.com/office/drawing/2014/main" id="{8E559CA9-3FE9-144F-8622-4C83E17BFE78}"/>
              </a:ext>
            </a:extLst>
          </p:cNvPr>
          <p:cNvPicPr>
            <a:picLocks noGrp="1" noChangeAspect="1"/>
          </p:cNvPicPr>
          <p:nvPr>
            <p:ph idx="1"/>
          </p:nvPr>
        </p:nvPicPr>
        <p:blipFill>
          <a:blip r:embed="rId3"/>
          <a:stretch>
            <a:fillRect/>
          </a:stretch>
        </p:blipFill>
        <p:spPr>
          <a:xfrm>
            <a:off x="838200" y="1996262"/>
            <a:ext cx="10515600" cy="4010064"/>
          </a:xfrm>
        </p:spPr>
      </p:pic>
      <mc:AlternateContent xmlns:mc="http://schemas.openxmlformats.org/markup-compatibility/2006">
        <mc:Choice xmlns:p14="http://schemas.microsoft.com/office/powerpoint/2010/main" Requires="p14">
          <p:contentPart p14:bwMode="auto" r:id="rId4">
            <p14:nvContentPartPr>
              <p14:cNvPr id="6" name="墨迹 5">
                <a:extLst>
                  <a:ext uri="{FF2B5EF4-FFF2-40B4-BE49-F238E27FC236}">
                    <a16:creationId xmlns:a16="http://schemas.microsoft.com/office/drawing/2014/main" id="{54C798B8-5D5D-F144-858F-4A917489FCF3}"/>
                  </a:ext>
                </a:extLst>
              </p14:cNvPr>
              <p14:cNvContentPartPr/>
              <p14:nvPr/>
            </p14:nvContentPartPr>
            <p14:xfrm>
              <a:off x="906789" y="3851655"/>
              <a:ext cx="2264400" cy="1586160"/>
            </p14:xfrm>
          </p:contentPart>
        </mc:Choice>
        <mc:Fallback>
          <p:pic>
            <p:nvPicPr>
              <p:cNvPr id="6" name="墨迹 5">
                <a:extLst>
                  <a:ext uri="{FF2B5EF4-FFF2-40B4-BE49-F238E27FC236}">
                    <a16:creationId xmlns:a16="http://schemas.microsoft.com/office/drawing/2014/main" id="{54C798B8-5D5D-F144-858F-4A917489FCF3}"/>
                  </a:ext>
                </a:extLst>
              </p:cNvPr>
              <p:cNvPicPr/>
              <p:nvPr/>
            </p:nvPicPr>
            <p:blipFill>
              <a:blip r:embed="rId5"/>
              <a:stretch>
                <a:fillRect/>
              </a:stretch>
            </p:blipFill>
            <p:spPr>
              <a:xfrm>
                <a:off x="889149" y="3834015"/>
                <a:ext cx="2300040" cy="1621800"/>
              </a:xfrm>
              <a:prstGeom prst="rect">
                <a:avLst/>
              </a:prstGeom>
            </p:spPr>
          </p:pic>
        </mc:Fallback>
      </mc:AlternateContent>
      <p:grpSp>
        <p:nvGrpSpPr>
          <p:cNvPr id="9" name="组合 8">
            <a:extLst>
              <a:ext uri="{FF2B5EF4-FFF2-40B4-BE49-F238E27FC236}">
                <a16:creationId xmlns:a16="http://schemas.microsoft.com/office/drawing/2014/main" id="{70F532DB-C8B4-484F-A1A3-7080D47AB502}"/>
              </a:ext>
            </a:extLst>
          </p:cNvPr>
          <p:cNvGrpSpPr/>
          <p:nvPr/>
        </p:nvGrpSpPr>
        <p:grpSpPr>
          <a:xfrm>
            <a:off x="6117429" y="3805575"/>
            <a:ext cx="2307240" cy="1326240"/>
            <a:chOff x="6117429" y="3805575"/>
            <a:chExt cx="2307240" cy="1326240"/>
          </a:xfrm>
        </p:grpSpPr>
        <mc:AlternateContent xmlns:mc="http://schemas.openxmlformats.org/markup-compatibility/2006">
          <mc:Choice xmlns:p14="http://schemas.microsoft.com/office/powerpoint/2010/main" Requires="p14">
            <p:contentPart p14:bwMode="auto" r:id="rId6">
              <p14:nvContentPartPr>
                <p14:cNvPr id="7" name="墨迹 6">
                  <a:extLst>
                    <a:ext uri="{FF2B5EF4-FFF2-40B4-BE49-F238E27FC236}">
                      <a16:creationId xmlns:a16="http://schemas.microsoft.com/office/drawing/2014/main" id="{DD88CC92-9174-5A4B-969D-80CD87A187EC}"/>
                    </a:ext>
                  </a:extLst>
                </p14:cNvPr>
                <p14:cNvContentPartPr/>
                <p14:nvPr/>
              </p14:nvContentPartPr>
              <p14:xfrm>
                <a:off x="6117429" y="3857775"/>
                <a:ext cx="906840" cy="1274040"/>
              </p14:xfrm>
            </p:contentPart>
          </mc:Choice>
          <mc:Fallback>
            <p:pic>
              <p:nvPicPr>
                <p:cNvPr id="7" name="墨迹 6">
                  <a:extLst>
                    <a:ext uri="{FF2B5EF4-FFF2-40B4-BE49-F238E27FC236}">
                      <a16:creationId xmlns:a16="http://schemas.microsoft.com/office/drawing/2014/main" id="{DD88CC92-9174-5A4B-969D-80CD87A187EC}"/>
                    </a:ext>
                  </a:extLst>
                </p:cNvPr>
                <p:cNvPicPr/>
                <p:nvPr/>
              </p:nvPicPr>
              <p:blipFill>
                <a:blip r:embed="rId7"/>
                <a:stretch>
                  <a:fillRect/>
                </a:stretch>
              </p:blipFill>
              <p:spPr>
                <a:xfrm>
                  <a:off x="6099429" y="3840135"/>
                  <a:ext cx="942480" cy="13096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8" name="墨迹 7">
                  <a:extLst>
                    <a:ext uri="{FF2B5EF4-FFF2-40B4-BE49-F238E27FC236}">
                      <a16:creationId xmlns:a16="http://schemas.microsoft.com/office/drawing/2014/main" id="{23E9D1A3-455C-F046-9B75-DD7D98B7A343}"/>
                    </a:ext>
                  </a:extLst>
                </p14:cNvPr>
                <p14:cNvContentPartPr/>
                <p14:nvPr/>
              </p14:nvContentPartPr>
              <p14:xfrm>
                <a:off x="7210389" y="3805575"/>
                <a:ext cx="1214280" cy="826560"/>
              </p14:xfrm>
            </p:contentPart>
          </mc:Choice>
          <mc:Fallback>
            <p:pic>
              <p:nvPicPr>
                <p:cNvPr id="8" name="墨迹 7">
                  <a:extLst>
                    <a:ext uri="{FF2B5EF4-FFF2-40B4-BE49-F238E27FC236}">
                      <a16:creationId xmlns:a16="http://schemas.microsoft.com/office/drawing/2014/main" id="{23E9D1A3-455C-F046-9B75-DD7D98B7A343}"/>
                    </a:ext>
                  </a:extLst>
                </p:cNvPr>
                <p:cNvPicPr/>
                <p:nvPr/>
              </p:nvPicPr>
              <p:blipFill>
                <a:blip r:embed="rId9"/>
                <a:stretch>
                  <a:fillRect/>
                </a:stretch>
              </p:blipFill>
              <p:spPr>
                <a:xfrm>
                  <a:off x="7192749" y="3787935"/>
                  <a:ext cx="1249920" cy="8622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
            <p14:nvContentPartPr>
              <p14:cNvPr id="10" name="墨迹 9">
                <a:extLst>
                  <a:ext uri="{FF2B5EF4-FFF2-40B4-BE49-F238E27FC236}">
                    <a16:creationId xmlns:a16="http://schemas.microsoft.com/office/drawing/2014/main" id="{613C1EFD-3A4C-F84B-8F22-F754675A9357}"/>
                  </a:ext>
                </a:extLst>
              </p14:cNvPr>
              <p14:cNvContentPartPr/>
              <p14:nvPr/>
            </p14:nvContentPartPr>
            <p14:xfrm>
              <a:off x="3239949" y="3917175"/>
              <a:ext cx="1699920" cy="1396080"/>
            </p14:xfrm>
          </p:contentPart>
        </mc:Choice>
        <mc:Fallback>
          <p:pic>
            <p:nvPicPr>
              <p:cNvPr id="10" name="墨迹 9">
                <a:extLst>
                  <a:ext uri="{FF2B5EF4-FFF2-40B4-BE49-F238E27FC236}">
                    <a16:creationId xmlns:a16="http://schemas.microsoft.com/office/drawing/2014/main" id="{613C1EFD-3A4C-F84B-8F22-F754675A9357}"/>
                  </a:ext>
                </a:extLst>
              </p:cNvPr>
              <p:cNvPicPr/>
              <p:nvPr/>
            </p:nvPicPr>
            <p:blipFill>
              <a:blip r:embed="rId11"/>
              <a:stretch>
                <a:fillRect/>
              </a:stretch>
            </p:blipFill>
            <p:spPr>
              <a:xfrm>
                <a:off x="3222309" y="3899175"/>
                <a:ext cx="1735560" cy="14317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1" name="墨迹 10">
                <a:extLst>
                  <a:ext uri="{FF2B5EF4-FFF2-40B4-BE49-F238E27FC236}">
                    <a16:creationId xmlns:a16="http://schemas.microsoft.com/office/drawing/2014/main" id="{D04810B4-F9A8-1C40-8CF5-346252E5407A}"/>
                  </a:ext>
                </a:extLst>
              </p14:cNvPr>
              <p14:cNvContentPartPr/>
              <p14:nvPr/>
            </p14:nvContentPartPr>
            <p14:xfrm>
              <a:off x="9009309" y="4178175"/>
              <a:ext cx="1535400" cy="790200"/>
            </p14:xfrm>
          </p:contentPart>
        </mc:Choice>
        <mc:Fallback>
          <p:pic>
            <p:nvPicPr>
              <p:cNvPr id="11" name="墨迹 10">
                <a:extLst>
                  <a:ext uri="{FF2B5EF4-FFF2-40B4-BE49-F238E27FC236}">
                    <a16:creationId xmlns:a16="http://schemas.microsoft.com/office/drawing/2014/main" id="{D04810B4-F9A8-1C40-8CF5-346252E5407A}"/>
                  </a:ext>
                </a:extLst>
              </p:cNvPr>
              <p:cNvPicPr/>
              <p:nvPr/>
            </p:nvPicPr>
            <p:blipFill>
              <a:blip r:embed="rId13"/>
              <a:stretch>
                <a:fillRect/>
              </a:stretch>
            </p:blipFill>
            <p:spPr>
              <a:xfrm>
                <a:off x="8991309" y="4160535"/>
                <a:ext cx="1571040" cy="825840"/>
              </a:xfrm>
              <a:prstGeom prst="rect">
                <a:avLst/>
              </a:prstGeom>
            </p:spPr>
          </p:pic>
        </mc:Fallback>
      </mc:AlternateContent>
    </p:spTree>
    <p:extLst>
      <p:ext uri="{BB962C8B-B14F-4D97-AF65-F5344CB8AC3E}">
        <p14:creationId xmlns:p14="http://schemas.microsoft.com/office/powerpoint/2010/main" val="2808082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D2128D-9DED-6242-BDB3-3DFAFB259464}"/>
              </a:ext>
            </a:extLst>
          </p:cNvPr>
          <p:cNvSpPr>
            <a:spLocks noGrp="1"/>
          </p:cNvSpPr>
          <p:nvPr>
            <p:ph type="title"/>
          </p:nvPr>
        </p:nvSpPr>
        <p:spPr/>
        <p:txBody>
          <a:bodyPr/>
          <a:lstStyle/>
          <a:p>
            <a:endParaRPr kumimoji="1" lang="zh-CN" altLang="en-US"/>
          </a:p>
        </p:txBody>
      </p:sp>
      <p:pic>
        <p:nvPicPr>
          <p:cNvPr id="5" name="内容占位符 4">
            <a:extLst>
              <a:ext uri="{FF2B5EF4-FFF2-40B4-BE49-F238E27FC236}">
                <a16:creationId xmlns:a16="http://schemas.microsoft.com/office/drawing/2014/main" id="{C35AA21B-B9D1-7C44-B5AF-8DEFFBDC7F1F}"/>
              </a:ext>
            </a:extLst>
          </p:cNvPr>
          <p:cNvPicPr>
            <a:picLocks noGrp="1" noChangeAspect="1"/>
          </p:cNvPicPr>
          <p:nvPr>
            <p:ph idx="1"/>
          </p:nvPr>
        </p:nvPicPr>
        <p:blipFill>
          <a:blip r:embed="rId3"/>
          <a:stretch>
            <a:fillRect/>
          </a:stretch>
        </p:blipFill>
        <p:spPr>
          <a:xfrm>
            <a:off x="838200" y="3093311"/>
            <a:ext cx="10515600" cy="1666676"/>
          </a:xfrm>
        </p:spPr>
      </p:pic>
    </p:spTree>
    <p:extLst>
      <p:ext uri="{BB962C8B-B14F-4D97-AF65-F5344CB8AC3E}">
        <p14:creationId xmlns:p14="http://schemas.microsoft.com/office/powerpoint/2010/main" val="2881355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83A88C-CA89-3E4C-B52A-49D1AC99F96F}"/>
              </a:ext>
            </a:extLst>
          </p:cNvPr>
          <p:cNvSpPr>
            <a:spLocks noGrp="1"/>
          </p:cNvSpPr>
          <p:nvPr>
            <p:ph type="title"/>
          </p:nvPr>
        </p:nvSpPr>
        <p:spPr/>
        <p:txBody>
          <a:bodyPr>
            <a:noAutofit/>
          </a:bodyPr>
          <a:lstStyle/>
          <a:p>
            <a:r>
              <a:rPr lang="en" altLang="zh-CN" sz="3200" dirty="0"/>
              <a:t>When Comparing to Ground Truth is Wrong: On Evaluating GNN Explanation Methods </a:t>
            </a:r>
            <a:r>
              <a:rPr lang="zh-CN" altLang="en-US" sz="3200" dirty="0"/>
              <a:t>介绍</a:t>
            </a:r>
            <a:endParaRPr kumimoji="1" lang="zh-CN" altLang="en-US" sz="3200" dirty="0"/>
          </a:p>
        </p:txBody>
      </p:sp>
      <p:sp>
        <p:nvSpPr>
          <p:cNvPr id="3" name="内容占位符 2">
            <a:extLst>
              <a:ext uri="{FF2B5EF4-FFF2-40B4-BE49-F238E27FC236}">
                <a16:creationId xmlns:a16="http://schemas.microsoft.com/office/drawing/2014/main" id="{84D6EF80-98C3-764E-BA0F-BE9B036F450F}"/>
              </a:ext>
            </a:extLst>
          </p:cNvPr>
          <p:cNvSpPr>
            <a:spLocks noGrp="1"/>
          </p:cNvSpPr>
          <p:nvPr>
            <p:ph idx="1"/>
          </p:nvPr>
        </p:nvSpPr>
        <p:spPr/>
        <p:txBody>
          <a:bodyPr>
            <a:normAutofit/>
          </a:bodyPr>
          <a:lstStyle/>
          <a:p>
            <a:pPr>
              <a:lnSpc>
                <a:spcPct val="150000"/>
              </a:lnSpc>
            </a:pPr>
            <a:r>
              <a:rPr kumimoji="1" lang="zh-CN" altLang="en-US" dirty="0">
                <a:latin typeface="SimSun" panose="02010600030101010101" pitchFamily="2" charset="-122"/>
                <a:ea typeface="SimSun" panose="02010600030101010101" pitchFamily="2" charset="-122"/>
              </a:rPr>
              <a:t>目前存在的</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的解释方法通常是对一个训练好的</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模型的输出结果进行后处理，然后将结果和地面真值对比。</a:t>
            </a:r>
            <a:endParaRPr kumimoji="1" lang="en-US" altLang="zh-CN" dirty="0">
              <a:latin typeface="SimSun" panose="02010600030101010101" pitchFamily="2" charset="-122"/>
              <a:ea typeface="SimSun" panose="02010600030101010101" pitchFamily="2" charset="-122"/>
            </a:endParaRPr>
          </a:p>
          <a:p>
            <a:pPr>
              <a:lnSpc>
                <a:spcPct val="150000"/>
              </a:lnSpc>
            </a:pPr>
            <a:r>
              <a:rPr kumimoji="1" lang="zh-CN" altLang="en-US" dirty="0">
                <a:latin typeface="SimSun" panose="02010600030101010101" pitchFamily="2" charset="-122"/>
                <a:ea typeface="SimSun" panose="02010600030101010101" pitchFamily="2" charset="-122"/>
              </a:rPr>
              <a:t>本论文认为这种处理流水线存在诸多的问题，因为这种处理方式中</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可能没有使用到</a:t>
            </a:r>
            <a:r>
              <a:rPr kumimoji="1" lang="en-US" altLang="zh-CN" dirty="0">
                <a:latin typeface="SimSun" panose="02010600030101010101" pitchFamily="2" charset="-122"/>
                <a:ea typeface="SimSun" panose="02010600030101010101" pitchFamily="2" charset="-122"/>
              </a:rPr>
              <a:t>ground-truth</a:t>
            </a:r>
            <a:r>
              <a:rPr kumimoji="1" lang="zh-CN" altLang="en-US" dirty="0">
                <a:latin typeface="SimSun" panose="02010600030101010101" pitchFamily="2" charset="-122"/>
                <a:ea typeface="SimSun" panose="02010600030101010101" pitchFamily="2" charset="-122"/>
              </a:rPr>
              <a:t>的边。故这种解释方式无法检测到</a:t>
            </a:r>
            <a:r>
              <a:rPr kumimoji="1" lang="en-US" altLang="zh-CN" dirty="0">
                <a:latin typeface="SimSun" panose="02010600030101010101" pitchFamily="2" charset="-122"/>
                <a:ea typeface="SimSun" panose="02010600030101010101" pitchFamily="2" charset="-122"/>
              </a:rPr>
              <a:t>ground-truth</a:t>
            </a:r>
            <a:r>
              <a:rPr kumimoji="1" lang="zh-CN" altLang="en-US" dirty="0">
                <a:latin typeface="SimSun" panose="02010600030101010101" pitchFamily="2" charset="-122"/>
                <a:ea typeface="SimSun" panose="02010600030101010101" pitchFamily="2" charset="-122"/>
              </a:rPr>
              <a:t>。</a:t>
            </a:r>
            <a:endParaRPr kumimoji="1" lang="en-US" altLang="zh-CN" dirty="0">
              <a:latin typeface="SimSun" panose="02010600030101010101" pitchFamily="2" charset="-122"/>
              <a:ea typeface="SimSun" panose="02010600030101010101" pitchFamily="2" charset="-122"/>
            </a:endParaRPr>
          </a:p>
          <a:p>
            <a:pPr>
              <a:lnSpc>
                <a:spcPct val="150000"/>
              </a:lnSpc>
            </a:pPr>
            <a:r>
              <a:rPr kumimoji="1" lang="zh-CN" altLang="en-US" dirty="0">
                <a:latin typeface="SimSun" panose="02010600030101010101" pitchFamily="2" charset="-122"/>
                <a:ea typeface="SimSun" panose="02010600030101010101" pitchFamily="2" charset="-122"/>
              </a:rPr>
              <a:t>本文提出三个新的基准，用以帮助改进</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的可解释性方法。</a:t>
            </a:r>
          </a:p>
        </p:txBody>
      </p:sp>
    </p:spTree>
    <p:extLst>
      <p:ext uri="{BB962C8B-B14F-4D97-AF65-F5344CB8AC3E}">
        <p14:creationId xmlns:p14="http://schemas.microsoft.com/office/powerpoint/2010/main" val="1500935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2ABDC6-BFD0-0E4F-B4DC-790F3C27D2B9}"/>
              </a:ext>
            </a:extLst>
          </p:cNvPr>
          <p:cNvSpPr>
            <a:spLocks noGrp="1"/>
          </p:cNvSpPr>
          <p:nvPr>
            <p:ph type="title"/>
          </p:nvPr>
        </p:nvSpPr>
        <p:spPr/>
        <p:txBody>
          <a:bodyPr/>
          <a:lstStyle/>
          <a:p>
            <a:r>
              <a:rPr kumimoji="1" lang="zh-CN" altLang="en-US" dirty="0"/>
              <a:t>背景介绍</a:t>
            </a:r>
          </a:p>
        </p:txBody>
      </p:sp>
      <p:sp>
        <p:nvSpPr>
          <p:cNvPr id="3" name="内容占位符 2">
            <a:extLst>
              <a:ext uri="{FF2B5EF4-FFF2-40B4-BE49-F238E27FC236}">
                <a16:creationId xmlns:a16="http://schemas.microsoft.com/office/drawing/2014/main" id="{AF18984E-1B80-E546-AD37-28D1B47B50E5}"/>
              </a:ext>
            </a:extLst>
          </p:cNvPr>
          <p:cNvSpPr>
            <a:spLocks noGrp="1"/>
          </p:cNvSpPr>
          <p:nvPr>
            <p:ph idx="1"/>
          </p:nvPr>
        </p:nvSpPr>
        <p:spPr/>
        <p:txBody>
          <a:bodyPr/>
          <a:lstStyle/>
          <a:p>
            <a:r>
              <a:rPr kumimoji="1" lang="zh-CN" altLang="en-US" dirty="0">
                <a:latin typeface="SimSun" panose="02010600030101010101" pitchFamily="2" charset="-122"/>
                <a:ea typeface="SimSun" panose="02010600030101010101" pitchFamily="2" charset="-122"/>
              </a:rPr>
              <a:t>假定地面真值的证据是一些边，但是</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却使用了其他边进行分类（尽管分类结果还是正确的）。</a:t>
            </a:r>
            <a:endParaRPr kumimoji="1" lang="en-US" altLang="zh-CN" dirty="0">
              <a:latin typeface="SimSun" panose="02010600030101010101" pitchFamily="2" charset="-122"/>
              <a:ea typeface="SimSun" panose="02010600030101010101" pitchFamily="2" charset="-122"/>
            </a:endParaRPr>
          </a:p>
          <a:p>
            <a:endParaRPr kumimoji="1" lang="en-US" altLang="zh-CN" dirty="0">
              <a:latin typeface="SimSun" panose="02010600030101010101" pitchFamily="2" charset="-122"/>
              <a:ea typeface="SimSun" panose="02010600030101010101" pitchFamily="2" charset="-122"/>
            </a:endParaRPr>
          </a:p>
          <a:p>
            <a:r>
              <a:rPr kumimoji="1" lang="zh-CN" altLang="en-US" dirty="0">
                <a:latin typeface="SimSun" panose="02010600030101010101" pitchFamily="2" charset="-122"/>
                <a:ea typeface="SimSun" panose="02010600030101010101" pitchFamily="2" charset="-122"/>
              </a:rPr>
              <a:t>正确的解释是</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的分类决策会很大程度上考虑到地面真值的边。</a:t>
            </a:r>
            <a:endParaRPr kumimoji="1" lang="en-US" altLang="zh-CN" dirty="0">
              <a:latin typeface="SimSun" panose="02010600030101010101" pitchFamily="2" charset="-122"/>
              <a:ea typeface="SimSun" panose="02010600030101010101" pitchFamily="2" charset="-122"/>
            </a:endParaRPr>
          </a:p>
          <a:p>
            <a:endParaRPr kumimoji="1" lang="en-US" altLang="zh-CN" dirty="0">
              <a:latin typeface="SimSun" panose="02010600030101010101" pitchFamily="2" charset="-122"/>
              <a:ea typeface="SimSun" panose="02010600030101010101" pitchFamily="2" charset="-122"/>
            </a:endParaRPr>
          </a:p>
          <a:p>
            <a:r>
              <a:rPr kumimoji="1" lang="zh-CN" altLang="en-US" dirty="0">
                <a:latin typeface="SimSun" panose="02010600030101010101" pitchFamily="2" charset="-122"/>
                <a:ea typeface="SimSun" panose="02010600030101010101" pitchFamily="2" charset="-122"/>
              </a:rPr>
              <a:t>但是最大的问题是</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不会使用到这些边（地面真值），这种问题称为错误匹配问题。</a:t>
            </a:r>
          </a:p>
        </p:txBody>
      </p:sp>
    </p:spTree>
    <p:extLst>
      <p:ext uri="{BB962C8B-B14F-4D97-AF65-F5344CB8AC3E}">
        <p14:creationId xmlns:p14="http://schemas.microsoft.com/office/powerpoint/2010/main" val="38720963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F13EDB-5A45-DF4F-92EF-4F0C17E6BFE9}"/>
              </a:ext>
            </a:extLst>
          </p:cNvPr>
          <p:cNvSpPr>
            <a:spLocks noGrp="1"/>
          </p:cNvSpPr>
          <p:nvPr>
            <p:ph type="title"/>
          </p:nvPr>
        </p:nvSpPr>
        <p:spPr/>
        <p:txBody>
          <a:bodyPr/>
          <a:lstStyle/>
          <a:p>
            <a:r>
              <a:rPr kumimoji="1" lang="zh-CN" altLang="en-US" dirty="0"/>
              <a:t>本文贡献</a:t>
            </a:r>
          </a:p>
        </p:txBody>
      </p:sp>
      <p:sp>
        <p:nvSpPr>
          <p:cNvPr id="3" name="内容占位符 2">
            <a:extLst>
              <a:ext uri="{FF2B5EF4-FFF2-40B4-BE49-F238E27FC236}">
                <a16:creationId xmlns:a16="http://schemas.microsoft.com/office/drawing/2014/main" id="{1F69EEAE-4E55-7F45-87E7-8D00FE42748A}"/>
              </a:ext>
            </a:extLst>
          </p:cNvPr>
          <p:cNvSpPr>
            <a:spLocks noGrp="1"/>
          </p:cNvSpPr>
          <p:nvPr>
            <p:ph idx="1"/>
          </p:nvPr>
        </p:nvSpPr>
        <p:spPr/>
        <p:txBody>
          <a:bodyPr/>
          <a:lstStyle/>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总结出目前</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可解释性方法的容易陷入的五个陷阱。 </a:t>
            </a:r>
            <a:endParaRPr kumimoji="1" lang="en-US" altLang="zh-CN" dirty="0">
              <a:latin typeface="SimSun" panose="02010600030101010101" pitchFamily="2" charset="-122"/>
              <a:ea typeface="SimSun" panose="02010600030101010101" pitchFamily="2" charset="-122"/>
            </a:endParaRPr>
          </a:p>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设计三个基准来避免这五个陷阱。</a:t>
            </a:r>
            <a:endParaRPr kumimoji="1" lang="en-US" altLang="zh-CN" dirty="0">
              <a:latin typeface="SimSun" panose="02010600030101010101" pitchFamily="2" charset="-122"/>
              <a:ea typeface="SimSun" panose="02010600030101010101" pitchFamily="2" charset="-122"/>
            </a:endParaRPr>
          </a:p>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使用最先进的</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可解释性方法在基准上进行测试。</a:t>
            </a:r>
          </a:p>
        </p:txBody>
      </p:sp>
    </p:spTree>
    <p:extLst>
      <p:ext uri="{BB962C8B-B14F-4D97-AF65-F5344CB8AC3E}">
        <p14:creationId xmlns:p14="http://schemas.microsoft.com/office/powerpoint/2010/main" val="2175250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AFD6D9-9072-2A41-A5F0-BD697C6D4821}"/>
              </a:ext>
            </a:extLst>
          </p:cNvPr>
          <p:cNvSpPr>
            <a:spLocks noGrp="1"/>
          </p:cNvSpPr>
          <p:nvPr>
            <p:ph type="title"/>
          </p:nvPr>
        </p:nvSpPr>
        <p:spPr/>
        <p:txBody>
          <a:bodyPr/>
          <a:lstStyle/>
          <a:p>
            <a:r>
              <a:rPr kumimoji="1" lang="zh-CN" altLang="en-US" dirty="0"/>
              <a:t>本文追寻的思路</a:t>
            </a:r>
          </a:p>
        </p:txBody>
      </p:sp>
      <p:sp>
        <p:nvSpPr>
          <p:cNvPr id="3" name="内容占位符 2">
            <a:extLst>
              <a:ext uri="{FF2B5EF4-FFF2-40B4-BE49-F238E27FC236}">
                <a16:creationId xmlns:a16="http://schemas.microsoft.com/office/drawing/2014/main" id="{21231247-0424-EC44-B2DB-10D8B83F0BF6}"/>
              </a:ext>
            </a:extLst>
          </p:cNvPr>
          <p:cNvSpPr>
            <a:spLocks noGrp="1"/>
          </p:cNvSpPr>
          <p:nvPr>
            <p:ph idx="1"/>
          </p:nvPr>
        </p:nvSpPr>
        <p:spPr>
          <a:xfrm>
            <a:off x="838200" y="1499054"/>
            <a:ext cx="10515600" cy="4351338"/>
          </a:xfrm>
        </p:spPr>
        <p:txBody>
          <a:bodyPr>
            <a:normAutofit lnSpcReduction="10000"/>
          </a:bodyPr>
          <a:lstStyle/>
          <a:p>
            <a:pPr>
              <a:lnSpc>
                <a:spcPct val="150000"/>
              </a:lnSpc>
            </a:pPr>
            <a:r>
              <a:rPr kumimoji="1" lang="zh-CN" altLang="en-US" dirty="0">
                <a:latin typeface="SimSun" panose="02010600030101010101" pitchFamily="2" charset="-122"/>
                <a:ea typeface="SimSun" panose="02010600030101010101" pitchFamily="2" charset="-122"/>
              </a:rPr>
              <a:t>根据这篇论文的说法目前的后处理方法显然违反了机器学习的基本原则，训练数据和测试数据应该是同一分布的。所以这篇文章通过使用多种可解释性方法遮挡不同比例的数据，采用新生成的数据进行训练，然后再来评估性能。作者通过大量的实验表明许多可解释性算法效果和随机选取是一样的。最后发现</a:t>
            </a:r>
            <a:r>
              <a:rPr lang="en" altLang="zh-CN" dirty="0" err="1">
                <a:latin typeface="SimSun" panose="02010600030101010101" pitchFamily="2" charset="-122"/>
                <a:ea typeface="SimSun" panose="02010600030101010101" pitchFamily="2" charset="-122"/>
              </a:rPr>
              <a:t>SmoothGrad</a:t>
            </a:r>
            <a:r>
              <a:rPr lang="en" altLang="zh-CN" dirty="0">
                <a:latin typeface="SimSun" panose="02010600030101010101" pitchFamily="2" charset="-122"/>
                <a:ea typeface="SimSun" panose="02010600030101010101" pitchFamily="2" charset="-122"/>
              </a:rPr>
              <a:t> Squared</a:t>
            </a:r>
            <a:r>
              <a:rPr lang="zh-CN" altLang="en" dirty="0">
                <a:latin typeface="SimSun" panose="02010600030101010101" pitchFamily="2" charset="-122"/>
                <a:ea typeface="SimSun" panose="02010600030101010101" pitchFamily="2" charset="-122"/>
              </a:rPr>
              <a:t>和</a:t>
            </a:r>
            <a:r>
              <a:rPr lang="en" altLang="zh-CN" dirty="0" err="1">
                <a:latin typeface="SimSun" panose="02010600030101010101" pitchFamily="2" charset="-122"/>
                <a:ea typeface="SimSun" panose="02010600030101010101" pitchFamily="2" charset="-122"/>
              </a:rPr>
              <a:t>VarGrad</a:t>
            </a:r>
            <a:r>
              <a:rPr lang="zh-CN" altLang="en" dirty="0">
                <a:latin typeface="SimSun" panose="02010600030101010101" pitchFamily="2" charset="-122"/>
                <a:ea typeface="SimSun" panose="02010600030101010101" pitchFamily="2" charset="-122"/>
              </a:rPr>
              <a:t>效果</a:t>
            </a:r>
            <a:r>
              <a:rPr lang="zh-CN" altLang="en-US" dirty="0">
                <a:latin typeface="SimSun" panose="02010600030101010101" pitchFamily="2" charset="-122"/>
                <a:ea typeface="SimSun" panose="02010600030101010101" pitchFamily="2" charset="-122"/>
              </a:rPr>
              <a:t>较好（在去除大比例的数据的情况下，精度明显下降）。</a:t>
            </a:r>
            <a:endParaRPr kumimoji="1" lang="zh-CN" altLang="en-US" dirty="0">
              <a:latin typeface="SimSun" panose="02010600030101010101" pitchFamily="2" charset="-122"/>
              <a:ea typeface="SimSun" panose="02010600030101010101" pitchFamily="2" charset="-122"/>
            </a:endParaRPr>
          </a:p>
        </p:txBody>
      </p:sp>
      <p:sp>
        <p:nvSpPr>
          <p:cNvPr id="4" name="文本框 3">
            <a:extLst>
              <a:ext uri="{FF2B5EF4-FFF2-40B4-BE49-F238E27FC236}">
                <a16:creationId xmlns:a16="http://schemas.microsoft.com/office/drawing/2014/main" id="{61723E74-5200-B542-AC85-CF6BDBDAC300}"/>
              </a:ext>
            </a:extLst>
          </p:cNvPr>
          <p:cNvSpPr txBox="1"/>
          <p:nvPr/>
        </p:nvSpPr>
        <p:spPr>
          <a:xfrm>
            <a:off x="1108787" y="5931750"/>
            <a:ext cx="9974425" cy="646331"/>
          </a:xfrm>
          <a:prstGeom prst="rect">
            <a:avLst/>
          </a:prstGeom>
          <a:noFill/>
        </p:spPr>
        <p:txBody>
          <a:bodyPr wrap="square" rtlCol="0">
            <a:spAutoFit/>
          </a:bodyPr>
          <a:lstStyle/>
          <a:p>
            <a:r>
              <a:rPr lang="en" altLang="zh-CN" dirty="0"/>
              <a:t>Hooker S, Erhan D, </a:t>
            </a:r>
            <a:r>
              <a:rPr lang="en" altLang="zh-CN" dirty="0" err="1"/>
              <a:t>Kindermans</a:t>
            </a:r>
            <a:r>
              <a:rPr lang="en" altLang="zh-CN" dirty="0"/>
              <a:t> P J, et al. A benchmark for interpretability methods in deep neural networks[J]. Advances in neural information processing systems, 2019, 32.</a:t>
            </a:r>
            <a:endParaRPr kumimoji="1" lang="zh-CN" altLang="en-US" dirty="0"/>
          </a:p>
        </p:txBody>
      </p:sp>
    </p:spTree>
    <p:extLst>
      <p:ext uri="{BB962C8B-B14F-4D97-AF65-F5344CB8AC3E}">
        <p14:creationId xmlns:p14="http://schemas.microsoft.com/office/powerpoint/2010/main" val="357532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341112-17F3-FB40-804D-2DB8A12DB93C}"/>
              </a:ext>
            </a:extLst>
          </p:cNvPr>
          <p:cNvSpPr>
            <a:spLocks noGrp="1"/>
          </p:cNvSpPr>
          <p:nvPr>
            <p:ph type="title"/>
          </p:nvPr>
        </p:nvSpPr>
        <p:spPr/>
        <p:txBody>
          <a:bodyPr/>
          <a:lstStyle/>
          <a:p>
            <a:r>
              <a:rPr kumimoji="1" lang="zh-CN" altLang="en-US" dirty="0"/>
              <a:t>汇报论文</a:t>
            </a:r>
          </a:p>
        </p:txBody>
      </p:sp>
      <p:sp>
        <p:nvSpPr>
          <p:cNvPr id="3" name="内容占位符 2">
            <a:extLst>
              <a:ext uri="{FF2B5EF4-FFF2-40B4-BE49-F238E27FC236}">
                <a16:creationId xmlns:a16="http://schemas.microsoft.com/office/drawing/2014/main" id="{BD1503C2-8904-534E-808F-1D520EB2C65F}"/>
              </a:ext>
            </a:extLst>
          </p:cNvPr>
          <p:cNvSpPr>
            <a:spLocks noGrp="1"/>
          </p:cNvSpPr>
          <p:nvPr>
            <p:ph idx="1"/>
          </p:nvPr>
        </p:nvSpPr>
        <p:spPr/>
        <p:txBody>
          <a:bodyPr/>
          <a:lstStyle/>
          <a:p>
            <a:r>
              <a:rPr lang="en" altLang="zh-CN" dirty="0"/>
              <a:t>XGNN: Towards Model-Level Explanations of Graph Neural Networks </a:t>
            </a:r>
            <a:r>
              <a:rPr lang="en-US" altLang="zh-CN" dirty="0"/>
              <a:t>KDD2020</a:t>
            </a:r>
            <a:endParaRPr lang="en" altLang="zh-CN" dirty="0"/>
          </a:p>
          <a:p>
            <a:endParaRPr kumimoji="1" lang="en-US" altLang="zh-CN" dirty="0"/>
          </a:p>
          <a:p>
            <a:r>
              <a:rPr lang="en" altLang="zh-CN" dirty="0"/>
              <a:t>When Comparing to Ground Truth is Wrong: On Evaluating GNN Explanation Methods KDD</a:t>
            </a:r>
            <a:r>
              <a:rPr lang="en-US" altLang="zh-CN" dirty="0"/>
              <a:t>2021</a:t>
            </a:r>
            <a:endParaRPr lang="en" altLang="zh-CN" dirty="0"/>
          </a:p>
          <a:p>
            <a:endParaRPr kumimoji="1" lang="zh-CN" altLang="en-US" dirty="0"/>
          </a:p>
        </p:txBody>
      </p:sp>
    </p:spTree>
    <p:extLst>
      <p:ext uri="{BB962C8B-B14F-4D97-AF65-F5344CB8AC3E}">
        <p14:creationId xmlns:p14="http://schemas.microsoft.com/office/powerpoint/2010/main" val="3726223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E06271-9986-8A4E-A68F-2F61A57E8D61}"/>
              </a:ext>
            </a:extLst>
          </p:cNvPr>
          <p:cNvSpPr>
            <a:spLocks noGrp="1"/>
          </p:cNvSpPr>
          <p:nvPr>
            <p:ph type="title"/>
          </p:nvPr>
        </p:nvSpPr>
        <p:spPr/>
        <p:txBody>
          <a:bodyPr/>
          <a:lstStyle/>
          <a:p>
            <a:r>
              <a:rPr kumimoji="1" lang="zh-CN" altLang="en-US" dirty="0"/>
              <a:t>解释图的节点还是边？</a:t>
            </a:r>
          </a:p>
        </p:txBody>
      </p:sp>
      <p:sp>
        <p:nvSpPr>
          <p:cNvPr id="3" name="内容占位符 2">
            <a:extLst>
              <a:ext uri="{FF2B5EF4-FFF2-40B4-BE49-F238E27FC236}">
                <a16:creationId xmlns:a16="http://schemas.microsoft.com/office/drawing/2014/main" id="{9E20859A-2410-664A-BF69-5D3D74CD8E58}"/>
              </a:ext>
            </a:extLst>
          </p:cNvPr>
          <p:cNvSpPr>
            <a:spLocks noGrp="1"/>
          </p:cNvSpPr>
          <p:nvPr>
            <p:ph idx="1"/>
          </p:nvPr>
        </p:nvSpPr>
        <p:spPr/>
        <p:txBody>
          <a:bodyPr/>
          <a:lstStyle/>
          <a:p>
            <a:r>
              <a:rPr kumimoji="1" lang="zh-CN" altLang="en-US" dirty="0"/>
              <a:t>考虑到图中的节点的数量是远远大于边的数量，同时关键边可能非常稀少，故作者认定应该解释边。</a:t>
            </a:r>
            <a:endParaRPr kumimoji="1" lang="en-US" altLang="zh-CN" dirty="0"/>
          </a:p>
          <a:p>
            <a:endParaRPr kumimoji="1" lang="en-US" altLang="zh-CN" dirty="0"/>
          </a:p>
          <a:p>
            <a:endParaRPr kumimoji="1" lang="en-US" altLang="zh-CN" dirty="0"/>
          </a:p>
          <a:p>
            <a:r>
              <a:rPr kumimoji="1" lang="zh-CN" altLang="en-US" dirty="0"/>
              <a:t>给定一个训练好的</a:t>
            </a:r>
            <a:r>
              <a:rPr kumimoji="1" lang="en-US" altLang="zh-CN" dirty="0"/>
              <a:t>GNN</a:t>
            </a:r>
            <a:r>
              <a:rPr kumimoji="1" lang="zh-CN" altLang="en-US" dirty="0"/>
              <a:t>模型，解释的任务应该是为每个边分配一个重要性的分数。</a:t>
            </a:r>
          </a:p>
        </p:txBody>
      </p:sp>
    </p:spTree>
    <p:extLst>
      <p:ext uri="{BB962C8B-B14F-4D97-AF65-F5344CB8AC3E}">
        <p14:creationId xmlns:p14="http://schemas.microsoft.com/office/powerpoint/2010/main" val="349869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30BF50-A04A-5941-A8F5-B28F3390F400}"/>
              </a:ext>
            </a:extLst>
          </p:cNvPr>
          <p:cNvSpPr>
            <a:spLocks noGrp="1"/>
          </p:cNvSpPr>
          <p:nvPr>
            <p:ph type="title"/>
          </p:nvPr>
        </p:nvSpPr>
        <p:spPr/>
        <p:txBody>
          <a:bodyPr/>
          <a:lstStyle/>
          <a:p>
            <a:r>
              <a:rPr kumimoji="1" lang="zh-CN" altLang="en-US" dirty="0"/>
              <a:t>可解释方式的陷阱</a:t>
            </a:r>
            <a:r>
              <a:rPr kumimoji="1" lang="en-US" altLang="zh-CN" dirty="0"/>
              <a:t>--</a:t>
            </a:r>
            <a:r>
              <a:rPr lang="en" altLang="zh-CN" dirty="0"/>
              <a:t>Pitfall 1: Bias Terms </a:t>
            </a:r>
            <a:endParaRPr kumimoji="1" lang="zh-CN" altLang="en-US" dirty="0"/>
          </a:p>
        </p:txBody>
      </p:sp>
      <p:pic>
        <p:nvPicPr>
          <p:cNvPr id="5" name="内容占位符 4">
            <a:extLst>
              <a:ext uri="{FF2B5EF4-FFF2-40B4-BE49-F238E27FC236}">
                <a16:creationId xmlns:a16="http://schemas.microsoft.com/office/drawing/2014/main" id="{94FC8630-5A08-C341-877A-09B51A630FC9}"/>
              </a:ext>
            </a:extLst>
          </p:cNvPr>
          <p:cNvPicPr>
            <a:picLocks noGrp="1" noChangeAspect="1"/>
          </p:cNvPicPr>
          <p:nvPr>
            <p:ph idx="1"/>
          </p:nvPr>
        </p:nvPicPr>
        <p:blipFill>
          <a:blip r:embed="rId3"/>
          <a:stretch>
            <a:fillRect/>
          </a:stretch>
        </p:blipFill>
        <p:spPr>
          <a:xfrm>
            <a:off x="2736511" y="1825625"/>
            <a:ext cx="6718977" cy="4351338"/>
          </a:xfrm>
        </p:spPr>
      </p:pic>
    </p:spTree>
    <p:extLst>
      <p:ext uri="{BB962C8B-B14F-4D97-AF65-F5344CB8AC3E}">
        <p14:creationId xmlns:p14="http://schemas.microsoft.com/office/powerpoint/2010/main" val="40779048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B5806F-8A6C-3546-A87C-F57A7CD0A45C}"/>
              </a:ext>
            </a:extLst>
          </p:cNvPr>
          <p:cNvSpPr>
            <a:spLocks noGrp="1"/>
          </p:cNvSpPr>
          <p:nvPr>
            <p:ph type="title"/>
          </p:nvPr>
        </p:nvSpPr>
        <p:spPr/>
        <p:txBody>
          <a:bodyPr/>
          <a:lstStyle/>
          <a:p>
            <a:r>
              <a:rPr lang="en" altLang="zh-CN" dirty="0"/>
              <a:t>Pitfall 2: Redundant Evidence </a:t>
            </a:r>
            <a:endParaRPr kumimoji="1" lang="zh-CN" altLang="en-US" dirty="0"/>
          </a:p>
        </p:txBody>
      </p:sp>
      <p:sp>
        <p:nvSpPr>
          <p:cNvPr id="3" name="内容占位符 2">
            <a:extLst>
              <a:ext uri="{FF2B5EF4-FFF2-40B4-BE49-F238E27FC236}">
                <a16:creationId xmlns:a16="http://schemas.microsoft.com/office/drawing/2014/main" id="{9E14E1EB-0187-7C49-9BFF-B0D911067D48}"/>
              </a:ext>
            </a:extLst>
          </p:cNvPr>
          <p:cNvSpPr>
            <a:spLocks noGrp="1"/>
          </p:cNvSpPr>
          <p:nvPr>
            <p:ph idx="1"/>
          </p:nvPr>
        </p:nvSpPr>
        <p:spPr/>
        <p:txBody>
          <a:bodyPr/>
          <a:lstStyle/>
          <a:p>
            <a:pPr>
              <a:lnSpc>
                <a:spcPct val="150000"/>
              </a:lnSpc>
            </a:pPr>
            <a:r>
              <a:rPr kumimoji="1" lang="zh-CN" altLang="en-US" dirty="0">
                <a:latin typeface="SimSun" panose="02010600030101010101" pitchFamily="2" charset="-122"/>
                <a:ea typeface="SimSun" panose="02010600030101010101" pitchFamily="2" charset="-122"/>
              </a:rPr>
              <a:t>对于有些问题地面真值可能并不是唯一的，其子集也有可能是一个合理的解释。故我们需要构造一个基准，其地面真值应该是唯一。对于图结构来说，这样的基准还是容易构造的。</a:t>
            </a:r>
          </a:p>
        </p:txBody>
      </p:sp>
    </p:spTree>
    <p:extLst>
      <p:ext uri="{BB962C8B-B14F-4D97-AF65-F5344CB8AC3E}">
        <p14:creationId xmlns:p14="http://schemas.microsoft.com/office/powerpoint/2010/main" val="19068150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0F2525-0887-2049-BBF0-5459BD71DB95}"/>
              </a:ext>
            </a:extLst>
          </p:cNvPr>
          <p:cNvSpPr>
            <a:spLocks noGrp="1"/>
          </p:cNvSpPr>
          <p:nvPr>
            <p:ph type="title"/>
          </p:nvPr>
        </p:nvSpPr>
        <p:spPr/>
        <p:txBody>
          <a:bodyPr/>
          <a:lstStyle/>
          <a:p>
            <a:r>
              <a:rPr lang="en" altLang="zh-CN" dirty="0"/>
              <a:t>Pitfall 3: Trivial Correct Explanations </a:t>
            </a:r>
            <a:endParaRPr kumimoji="1" lang="zh-CN" altLang="en-US" dirty="0"/>
          </a:p>
        </p:txBody>
      </p:sp>
      <p:sp>
        <p:nvSpPr>
          <p:cNvPr id="3" name="内容占位符 2">
            <a:extLst>
              <a:ext uri="{FF2B5EF4-FFF2-40B4-BE49-F238E27FC236}">
                <a16:creationId xmlns:a16="http://schemas.microsoft.com/office/drawing/2014/main" id="{A594D0F6-55AE-1948-AB3A-8BC654A4E377}"/>
              </a:ext>
            </a:extLst>
          </p:cNvPr>
          <p:cNvSpPr>
            <a:spLocks noGrp="1"/>
          </p:cNvSpPr>
          <p:nvPr>
            <p:ph idx="1"/>
          </p:nvPr>
        </p:nvSpPr>
        <p:spPr/>
        <p:txBody>
          <a:bodyPr/>
          <a:lstStyle/>
          <a:p>
            <a:r>
              <a:rPr kumimoji="1" lang="zh-CN" altLang="en-US" dirty="0"/>
              <a:t>基准不能构造得过于简单，不然会产生假阳性的解释结果。</a:t>
            </a:r>
            <a:endParaRPr kumimoji="1" lang="en-US" altLang="zh-CN" dirty="0"/>
          </a:p>
          <a:p>
            <a:endParaRPr kumimoji="1" lang="en-US" altLang="zh-CN" dirty="0"/>
          </a:p>
          <a:p>
            <a:r>
              <a:rPr kumimoji="1" lang="zh-CN" altLang="en-US" dirty="0"/>
              <a:t>作者随后采用三种方式来测试基准，分别是随机，最近邻，</a:t>
            </a:r>
            <a:r>
              <a:rPr kumimoji="1" lang="en-US" altLang="zh-CN" dirty="0"/>
              <a:t>page-rank</a:t>
            </a:r>
            <a:r>
              <a:rPr kumimoji="1" lang="zh-CN" altLang="en-US" dirty="0"/>
              <a:t>。</a:t>
            </a:r>
          </a:p>
        </p:txBody>
      </p:sp>
    </p:spTree>
    <p:extLst>
      <p:ext uri="{BB962C8B-B14F-4D97-AF65-F5344CB8AC3E}">
        <p14:creationId xmlns:p14="http://schemas.microsoft.com/office/powerpoint/2010/main" val="82021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FC3A3A-8A1A-E949-91BD-88046660511D}"/>
              </a:ext>
            </a:extLst>
          </p:cNvPr>
          <p:cNvSpPr>
            <a:spLocks noGrp="1"/>
          </p:cNvSpPr>
          <p:nvPr>
            <p:ph type="title"/>
          </p:nvPr>
        </p:nvSpPr>
        <p:spPr/>
        <p:txBody>
          <a:bodyPr/>
          <a:lstStyle/>
          <a:p>
            <a:r>
              <a:rPr lang="en" altLang="zh-CN" dirty="0"/>
              <a:t>Pitfall 4: Weak GNN Model </a:t>
            </a:r>
            <a:endParaRPr kumimoji="1" lang="zh-CN" altLang="en-US" dirty="0"/>
          </a:p>
        </p:txBody>
      </p:sp>
      <p:sp>
        <p:nvSpPr>
          <p:cNvPr id="3" name="内容占位符 2">
            <a:extLst>
              <a:ext uri="{FF2B5EF4-FFF2-40B4-BE49-F238E27FC236}">
                <a16:creationId xmlns:a16="http://schemas.microsoft.com/office/drawing/2014/main" id="{E0D1EF88-70FB-A74C-9A79-310A241C0F3F}"/>
              </a:ext>
            </a:extLst>
          </p:cNvPr>
          <p:cNvSpPr>
            <a:spLocks noGrp="1"/>
          </p:cNvSpPr>
          <p:nvPr>
            <p:ph idx="1"/>
          </p:nvPr>
        </p:nvSpPr>
        <p:spPr/>
        <p:txBody>
          <a:bodyPr/>
          <a:lstStyle/>
          <a:p>
            <a:pPr>
              <a:lnSpc>
                <a:spcPct val="150000"/>
              </a:lnSpc>
            </a:pPr>
            <a:r>
              <a:rPr kumimoji="1" lang="zh-CN" altLang="en-US" dirty="0">
                <a:latin typeface="SimSun" panose="02010600030101010101" pitchFamily="2" charset="-122"/>
                <a:ea typeface="SimSun" panose="02010600030101010101" pitchFamily="2" charset="-122"/>
              </a:rPr>
              <a:t>当</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模型性能达不到最优时，次优的模型在很多情况下不会使用到地面真值，而是使用了其他的边。在本文的情况下，作者不会考虑错误的结果，因为它们对于解释是不利的，适用于</a:t>
            </a:r>
            <a:r>
              <a:rPr kumimoji="1" lang="en-US" altLang="zh-CN" dirty="0">
                <a:latin typeface="SimSun" panose="02010600030101010101" pitchFamily="2" charset="-122"/>
                <a:ea typeface="SimSun" panose="02010600030101010101" pitchFamily="2" charset="-122"/>
              </a:rPr>
              <a:t>debug</a:t>
            </a:r>
            <a:r>
              <a:rPr kumimoji="1" lang="zh-CN" altLang="en-US" dirty="0">
                <a:latin typeface="SimSun" panose="02010600030101010101" pitchFamily="2" charset="-122"/>
                <a:ea typeface="SimSun" panose="02010600030101010101" pitchFamily="2" charset="-122"/>
              </a:rPr>
              <a:t>等过程。</a:t>
            </a:r>
          </a:p>
        </p:txBody>
      </p:sp>
    </p:spTree>
    <p:extLst>
      <p:ext uri="{BB962C8B-B14F-4D97-AF65-F5344CB8AC3E}">
        <p14:creationId xmlns:p14="http://schemas.microsoft.com/office/powerpoint/2010/main" val="30011221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CB1E51-778D-EB4D-A123-9DD05C69802D}"/>
              </a:ext>
            </a:extLst>
          </p:cNvPr>
          <p:cNvSpPr>
            <a:spLocks noGrp="1"/>
          </p:cNvSpPr>
          <p:nvPr>
            <p:ph type="title"/>
          </p:nvPr>
        </p:nvSpPr>
        <p:spPr/>
        <p:txBody>
          <a:bodyPr/>
          <a:lstStyle/>
          <a:p>
            <a:r>
              <a:rPr lang="en" altLang="zh-CN" dirty="0"/>
              <a:t>Pitfall 5: Misaligned GNN Architecture </a:t>
            </a:r>
            <a:endParaRPr kumimoji="1" lang="zh-CN" altLang="en-US" dirty="0"/>
          </a:p>
        </p:txBody>
      </p:sp>
      <p:pic>
        <p:nvPicPr>
          <p:cNvPr id="5" name="内容占位符 4">
            <a:extLst>
              <a:ext uri="{FF2B5EF4-FFF2-40B4-BE49-F238E27FC236}">
                <a16:creationId xmlns:a16="http://schemas.microsoft.com/office/drawing/2014/main" id="{C7EED4F9-E12D-EF4C-ADDE-6A8447BF97DE}"/>
              </a:ext>
            </a:extLst>
          </p:cNvPr>
          <p:cNvPicPr>
            <a:picLocks noGrp="1" noChangeAspect="1"/>
          </p:cNvPicPr>
          <p:nvPr>
            <p:ph idx="1"/>
          </p:nvPr>
        </p:nvPicPr>
        <p:blipFill>
          <a:blip r:embed="rId3"/>
          <a:stretch>
            <a:fillRect/>
          </a:stretch>
        </p:blipFill>
        <p:spPr>
          <a:xfrm>
            <a:off x="1581150" y="2096294"/>
            <a:ext cx="9029700" cy="3810000"/>
          </a:xfrm>
        </p:spPr>
      </p:pic>
    </p:spTree>
    <p:extLst>
      <p:ext uri="{BB962C8B-B14F-4D97-AF65-F5344CB8AC3E}">
        <p14:creationId xmlns:p14="http://schemas.microsoft.com/office/powerpoint/2010/main" val="13144705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DCCA4E-A0E9-FC40-B001-DE809E991B94}"/>
              </a:ext>
            </a:extLst>
          </p:cNvPr>
          <p:cNvSpPr>
            <a:spLocks noGrp="1"/>
          </p:cNvSpPr>
          <p:nvPr>
            <p:ph type="title"/>
          </p:nvPr>
        </p:nvSpPr>
        <p:spPr/>
        <p:txBody>
          <a:bodyPr/>
          <a:lstStyle/>
          <a:p>
            <a:r>
              <a:rPr lang="en" altLang="zh-CN" dirty="0"/>
              <a:t>Infection Benchmark </a:t>
            </a:r>
            <a:endParaRPr kumimoji="1" lang="zh-CN" altLang="en-US" dirty="0"/>
          </a:p>
        </p:txBody>
      </p:sp>
      <p:sp>
        <p:nvSpPr>
          <p:cNvPr id="3" name="内容占位符 2">
            <a:extLst>
              <a:ext uri="{FF2B5EF4-FFF2-40B4-BE49-F238E27FC236}">
                <a16:creationId xmlns:a16="http://schemas.microsoft.com/office/drawing/2014/main" id="{B2D834AA-63F1-4444-B599-782822DA3558}"/>
              </a:ext>
            </a:extLst>
          </p:cNvPr>
          <p:cNvSpPr>
            <a:spLocks noGrp="1"/>
          </p:cNvSpPr>
          <p:nvPr>
            <p:ph idx="1"/>
          </p:nvPr>
        </p:nvSpPr>
        <p:spPr/>
        <p:txBody>
          <a:bodyPr>
            <a:normAutofit fontScale="70000" lnSpcReduction="20000"/>
          </a:bodyPr>
          <a:lstStyle/>
          <a:p>
            <a:pPr>
              <a:lnSpc>
                <a:spcPct val="170000"/>
              </a:lnSpc>
            </a:pPr>
            <a:r>
              <a:rPr kumimoji="1" lang="zh-CN" altLang="en-US" dirty="0">
                <a:latin typeface="SimSun" panose="02010600030101010101" pitchFamily="2" charset="-122"/>
                <a:ea typeface="SimSun" panose="02010600030101010101" pitchFamily="2" charset="-122"/>
              </a:rPr>
              <a:t>定义一个节点分类任务，一个类别是从感染节点能够到达的所有节点（距离小于</a:t>
            </a:r>
            <a:r>
              <a:rPr kumimoji="1" lang="en-US" altLang="zh-CN" dirty="0">
                <a:latin typeface="SimSun" panose="02010600030101010101" pitchFamily="2" charset="-122"/>
                <a:ea typeface="SimSun" panose="02010600030101010101" pitchFamily="2" charset="-122"/>
              </a:rPr>
              <a:t>5</a:t>
            </a:r>
            <a:r>
              <a:rPr kumimoji="1" lang="zh-CN" altLang="en-US" dirty="0">
                <a:latin typeface="SimSun" panose="02010600030101010101" pitchFamily="2" charset="-122"/>
                <a:ea typeface="SimSun" panose="02010600030101010101" pitchFamily="2" charset="-122"/>
              </a:rPr>
              <a:t>），另一个类别是距离大于等于</a:t>
            </a:r>
            <a:r>
              <a:rPr kumimoji="1" lang="en-US" altLang="zh-CN" dirty="0">
                <a:latin typeface="SimSun" panose="02010600030101010101" pitchFamily="2" charset="-122"/>
                <a:ea typeface="SimSun" panose="02010600030101010101" pitchFamily="2" charset="-122"/>
              </a:rPr>
              <a:t>5</a:t>
            </a:r>
            <a:r>
              <a:rPr kumimoji="1" lang="zh-CN" altLang="en-US" dirty="0">
                <a:latin typeface="SimSun" panose="02010600030101010101" pitchFamily="2" charset="-122"/>
                <a:ea typeface="SimSun" panose="02010600030101010101" pitchFamily="2" charset="-122"/>
              </a:rPr>
              <a:t>的节点和无法到达的节点。</a:t>
            </a:r>
            <a:endParaRPr kumimoji="1" lang="en-US" altLang="zh-CN" dirty="0">
              <a:latin typeface="SimSun" panose="02010600030101010101" pitchFamily="2" charset="-122"/>
              <a:ea typeface="SimSun" panose="02010600030101010101" pitchFamily="2" charset="-122"/>
            </a:endParaRPr>
          </a:p>
          <a:p>
            <a:pPr>
              <a:lnSpc>
                <a:spcPct val="170000"/>
              </a:lnSpc>
            </a:pPr>
            <a:r>
              <a:rPr kumimoji="1" lang="en-US" altLang="zh-CN" dirty="0">
                <a:latin typeface="SimSun" panose="02010600030101010101" pitchFamily="2" charset="-122"/>
                <a:ea typeface="SimSun" panose="02010600030101010101" pitchFamily="2" charset="-122"/>
              </a:rPr>
              <a:t>Pitfall</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1:</a:t>
            </a:r>
            <a:r>
              <a:rPr kumimoji="1" lang="zh-CN" altLang="en-US" dirty="0">
                <a:latin typeface="SimSun" panose="02010600030101010101" pitchFamily="2" charset="-122"/>
                <a:ea typeface="SimSun" panose="02010600030101010101" pitchFamily="2" charset="-122"/>
              </a:rPr>
              <a:t> 无法到达的节点不存在地面真值，只能通过偏差项解释。</a:t>
            </a:r>
            <a:endParaRPr kumimoji="1" lang="en-US" altLang="zh-CN" dirty="0">
              <a:latin typeface="SimSun" panose="02010600030101010101" pitchFamily="2" charset="-122"/>
              <a:ea typeface="SimSun" panose="02010600030101010101" pitchFamily="2" charset="-122"/>
            </a:endParaRPr>
          </a:p>
          <a:p>
            <a:pPr>
              <a:lnSpc>
                <a:spcPct val="170000"/>
              </a:lnSpc>
            </a:pPr>
            <a:r>
              <a:rPr kumimoji="1" lang="en-US" altLang="zh-CN" dirty="0">
                <a:latin typeface="SimSun" panose="02010600030101010101" pitchFamily="2" charset="-122"/>
                <a:ea typeface="SimSun" panose="02010600030101010101" pitchFamily="2" charset="-122"/>
              </a:rPr>
              <a:t>Pitfall</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2:</a:t>
            </a:r>
            <a:r>
              <a:rPr kumimoji="1" lang="zh-CN" altLang="en-US" dirty="0">
                <a:latin typeface="SimSun" panose="02010600030101010101" pitchFamily="2" charset="-122"/>
                <a:ea typeface="SimSun" panose="02010600030101010101" pitchFamily="2" charset="-122"/>
              </a:rPr>
              <a:t> 删除多余的路径，确保以感染节点为起始节点的路径唯一。</a:t>
            </a:r>
            <a:endParaRPr kumimoji="1" lang="en-US" altLang="zh-CN" dirty="0">
              <a:latin typeface="SimSun" panose="02010600030101010101" pitchFamily="2" charset="-122"/>
              <a:ea typeface="SimSun" panose="02010600030101010101" pitchFamily="2" charset="-122"/>
            </a:endParaRPr>
          </a:p>
          <a:p>
            <a:pPr>
              <a:lnSpc>
                <a:spcPct val="170000"/>
              </a:lnSpc>
            </a:pPr>
            <a:r>
              <a:rPr kumimoji="1" lang="en-US" altLang="zh-CN" dirty="0">
                <a:latin typeface="SimSun" panose="02010600030101010101" pitchFamily="2" charset="-122"/>
                <a:ea typeface="SimSun" panose="02010600030101010101" pitchFamily="2" charset="-122"/>
              </a:rPr>
              <a:t>Pitfall</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3:</a:t>
            </a:r>
            <a:r>
              <a:rPr kumimoji="1" lang="zh-CN" altLang="en-US" dirty="0">
                <a:latin typeface="SimSun" panose="02010600030101010101" pitchFamily="2" charset="-122"/>
                <a:ea typeface="SimSun" panose="02010600030101010101" pitchFamily="2" charset="-122"/>
              </a:rPr>
              <a:t> 使用</a:t>
            </a:r>
            <a:r>
              <a:rPr lang="en" altLang="zh-CN" dirty="0" err="1">
                <a:latin typeface="SimSun" panose="02010600030101010101" pitchFamily="2" charset="-122"/>
                <a:ea typeface="SimSun" panose="02010600030101010101" pitchFamily="2" charset="-122"/>
              </a:rPr>
              <a:t>Erdős-Renyi</a:t>
            </a:r>
            <a:r>
              <a:rPr lang="en" altLang="zh-CN" dirty="0">
                <a:latin typeface="SimSun" panose="02010600030101010101" pitchFamily="2" charset="-122"/>
                <a:ea typeface="SimSun" panose="02010600030101010101" pitchFamily="2" charset="-122"/>
              </a:rPr>
              <a:t> </a:t>
            </a:r>
            <a:r>
              <a:rPr kumimoji="1" lang="zh-CN" altLang="en-US" dirty="0">
                <a:latin typeface="SimSun" panose="02010600030101010101" pitchFamily="2" charset="-122"/>
                <a:ea typeface="SimSun" panose="02010600030101010101" pitchFamily="2" charset="-122"/>
              </a:rPr>
              <a:t>随机图模型生成图，预期中不存在中心节点。</a:t>
            </a:r>
            <a:endParaRPr kumimoji="1" lang="en-US" altLang="zh-CN" dirty="0">
              <a:latin typeface="SimSun" panose="02010600030101010101" pitchFamily="2" charset="-122"/>
              <a:ea typeface="SimSun" panose="02010600030101010101" pitchFamily="2" charset="-122"/>
            </a:endParaRPr>
          </a:p>
          <a:p>
            <a:pPr>
              <a:lnSpc>
                <a:spcPct val="170000"/>
              </a:lnSpc>
            </a:pPr>
            <a:r>
              <a:rPr kumimoji="1" lang="en-US" altLang="zh-CN" dirty="0">
                <a:latin typeface="SimSun" panose="02010600030101010101" pitchFamily="2" charset="-122"/>
                <a:ea typeface="SimSun" panose="02010600030101010101" pitchFamily="2" charset="-122"/>
              </a:rPr>
              <a:t>Pitfall</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4:</a:t>
            </a:r>
            <a:r>
              <a:rPr kumimoji="1" lang="zh-CN" altLang="en-US" dirty="0">
                <a:latin typeface="SimSun" panose="02010600030101010101" pitchFamily="2" charset="-122"/>
                <a:ea typeface="SimSun" panose="02010600030101010101" pitchFamily="2" charset="-122"/>
              </a:rPr>
              <a:t> 实验表示</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能够完美解决此问题。</a:t>
            </a:r>
            <a:endParaRPr kumimoji="1" lang="en-US" altLang="zh-CN" dirty="0">
              <a:latin typeface="SimSun" panose="02010600030101010101" pitchFamily="2" charset="-122"/>
              <a:ea typeface="SimSun" panose="02010600030101010101" pitchFamily="2" charset="-122"/>
            </a:endParaRPr>
          </a:p>
          <a:p>
            <a:pPr>
              <a:lnSpc>
                <a:spcPct val="170000"/>
              </a:lnSpc>
            </a:pPr>
            <a:r>
              <a:rPr kumimoji="1" lang="en-US" altLang="zh-CN" dirty="0">
                <a:latin typeface="SimSun" panose="02010600030101010101" pitchFamily="2" charset="-122"/>
                <a:ea typeface="SimSun" panose="02010600030101010101" pitchFamily="2" charset="-122"/>
              </a:rPr>
              <a:t>Pitfall</a:t>
            </a:r>
            <a:r>
              <a:rPr kumimoji="1" lang="zh-CN" altLang="en-US" dirty="0">
                <a:latin typeface="SimSun" panose="02010600030101010101" pitchFamily="2" charset="-122"/>
                <a:ea typeface="SimSun" panose="02010600030101010101" pitchFamily="2" charset="-122"/>
              </a:rPr>
              <a:t> </a:t>
            </a:r>
            <a:r>
              <a:rPr kumimoji="1" lang="en-US" altLang="zh-CN" dirty="0">
                <a:latin typeface="SimSun" panose="02010600030101010101" pitchFamily="2" charset="-122"/>
                <a:ea typeface="SimSun" panose="02010600030101010101" pitchFamily="2" charset="-122"/>
              </a:rPr>
              <a:t>5:</a:t>
            </a:r>
            <a:r>
              <a:rPr kumimoji="1" lang="zh-CN" altLang="en-US" dirty="0">
                <a:latin typeface="SimSun" panose="02010600030101010101" pitchFamily="2" charset="-122"/>
                <a:ea typeface="SimSun" panose="02010600030101010101" pitchFamily="2" charset="-122"/>
              </a:rPr>
              <a:t> 我们采用四层</a:t>
            </a:r>
            <a:r>
              <a:rPr kumimoji="1" lang="en" altLang="zh-CN" dirty="0">
                <a:latin typeface="SimSun" panose="02010600030101010101" pitchFamily="2" charset="-122"/>
                <a:ea typeface="SimSun" panose="02010600030101010101" pitchFamily="2" charset="-122"/>
              </a:rPr>
              <a:t>GNN</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因为四层是我们想要测量的最远的感染距离。我们提供从每一层到输出的跳过连接，以允许模型跳过卷积层。</a:t>
            </a:r>
            <a:endParaRPr lang="en" altLang="zh-CN" dirty="0">
              <a:latin typeface="SimSun" panose="02010600030101010101" pitchFamily="2" charset="-122"/>
              <a:ea typeface="SimSun" panose="02010600030101010101" pitchFamily="2" charset="-122"/>
            </a:endParaRPr>
          </a:p>
        </p:txBody>
      </p:sp>
      <p:pic>
        <p:nvPicPr>
          <p:cNvPr id="6" name="图片 5">
            <a:extLst>
              <a:ext uri="{FF2B5EF4-FFF2-40B4-BE49-F238E27FC236}">
                <a16:creationId xmlns:a16="http://schemas.microsoft.com/office/drawing/2014/main" id="{2F210AA4-DBA6-D046-A440-F25650E6F995}"/>
              </a:ext>
            </a:extLst>
          </p:cNvPr>
          <p:cNvPicPr>
            <a:picLocks noChangeAspect="1"/>
          </p:cNvPicPr>
          <p:nvPr/>
        </p:nvPicPr>
        <p:blipFill>
          <a:blip r:embed="rId3"/>
          <a:stretch>
            <a:fillRect/>
          </a:stretch>
        </p:blipFill>
        <p:spPr>
          <a:xfrm>
            <a:off x="6096000" y="27955"/>
            <a:ext cx="4495800" cy="1730202"/>
          </a:xfrm>
          <a:prstGeom prst="rect">
            <a:avLst/>
          </a:prstGeom>
        </p:spPr>
      </p:pic>
    </p:spTree>
    <p:extLst>
      <p:ext uri="{BB962C8B-B14F-4D97-AF65-F5344CB8AC3E}">
        <p14:creationId xmlns:p14="http://schemas.microsoft.com/office/powerpoint/2010/main" val="23878261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3EC83B-0EF4-C143-A467-EA381586D507}"/>
              </a:ext>
            </a:extLst>
          </p:cNvPr>
          <p:cNvSpPr>
            <a:spLocks noGrp="1"/>
          </p:cNvSpPr>
          <p:nvPr>
            <p:ph type="title"/>
          </p:nvPr>
        </p:nvSpPr>
        <p:spPr/>
        <p:txBody>
          <a:bodyPr/>
          <a:lstStyle/>
          <a:p>
            <a:r>
              <a:rPr lang="en" altLang="zh-CN" dirty="0"/>
              <a:t>Community Benchmark </a:t>
            </a:r>
            <a:endParaRPr kumimoji="1" lang="zh-CN" altLang="en-US" dirty="0"/>
          </a:p>
        </p:txBody>
      </p:sp>
      <p:pic>
        <p:nvPicPr>
          <p:cNvPr id="5" name="内容占位符 4">
            <a:extLst>
              <a:ext uri="{FF2B5EF4-FFF2-40B4-BE49-F238E27FC236}">
                <a16:creationId xmlns:a16="http://schemas.microsoft.com/office/drawing/2014/main" id="{CAFB63C3-DA07-9D4A-8CCC-9ABFEF07F794}"/>
              </a:ext>
            </a:extLst>
          </p:cNvPr>
          <p:cNvPicPr>
            <a:picLocks noGrp="1" noChangeAspect="1"/>
          </p:cNvPicPr>
          <p:nvPr>
            <p:ph idx="1"/>
          </p:nvPr>
        </p:nvPicPr>
        <p:blipFill>
          <a:blip r:embed="rId3"/>
          <a:stretch>
            <a:fillRect/>
          </a:stretch>
        </p:blipFill>
        <p:spPr>
          <a:xfrm>
            <a:off x="3978974" y="1825625"/>
            <a:ext cx="4234051" cy="4351338"/>
          </a:xfrm>
        </p:spPr>
      </p:pic>
    </p:spTree>
    <p:extLst>
      <p:ext uri="{BB962C8B-B14F-4D97-AF65-F5344CB8AC3E}">
        <p14:creationId xmlns:p14="http://schemas.microsoft.com/office/powerpoint/2010/main" val="20729056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CE3D88-964B-A644-B785-BAE358396067}"/>
              </a:ext>
            </a:extLst>
          </p:cNvPr>
          <p:cNvSpPr>
            <a:spLocks noGrp="1"/>
          </p:cNvSpPr>
          <p:nvPr>
            <p:ph type="title"/>
          </p:nvPr>
        </p:nvSpPr>
        <p:spPr/>
        <p:txBody>
          <a:bodyPr/>
          <a:lstStyle/>
          <a:p>
            <a:r>
              <a:rPr lang="en" altLang="zh-CN" dirty="0"/>
              <a:t>Negative Evidence and Saturation </a:t>
            </a:r>
            <a:endParaRPr kumimoji="1" lang="zh-CN" altLang="en-US" dirty="0"/>
          </a:p>
        </p:txBody>
      </p:sp>
      <p:sp>
        <p:nvSpPr>
          <p:cNvPr id="3" name="内容占位符 2">
            <a:extLst>
              <a:ext uri="{FF2B5EF4-FFF2-40B4-BE49-F238E27FC236}">
                <a16:creationId xmlns:a16="http://schemas.microsoft.com/office/drawing/2014/main" id="{A67239CB-DDF5-4D4A-945E-9E9175804BD0}"/>
              </a:ext>
            </a:extLst>
          </p:cNvPr>
          <p:cNvSpPr>
            <a:spLocks noGrp="1"/>
          </p:cNvSpPr>
          <p:nvPr>
            <p:ph idx="1"/>
          </p:nvPr>
        </p:nvSpPr>
        <p:spPr/>
        <p:txBody>
          <a:bodyPr/>
          <a:lstStyle/>
          <a:p>
            <a:pPr>
              <a:lnSpc>
                <a:spcPct val="150000"/>
              </a:lnSpc>
            </a:pPr>
            <a:r>
              <a:rPr kumimoji="1" lang="zh-CN" altLang="en-US" dirty="0">
                <a:latin typeface="SimSun" panose="02010600030101010101" pitchFamily="2" charset="-122"/>
                <a:ea typeface="SimSun" panose="02010600030101010101" pitchFamily="2" charset="-122"/>
              </a:rPr>
              <a:t>数据集构造：</a:t>
            </a:r>
            <a:r>
              <a:rPr kumimoji="1" lang="en-US" altLang="zh-CN" dirty="0">
                <a:latin typeface="SimSun" panose="02010600030101010101" pitchFamily="2" charset="-122"/>
                <a:ea typeface="SimSun" panose="02010600030101010101" pitchFamily="2" charset="-122"/>
              </a:rPr>
              <a:t>10</a:t>
            </a:r>
            <a:r>
              <a:rPr kumimoji="1" lang="zh-CN" altLang="en-US" dirty="0">
                <a:latin typeface="SimSun" panose="02010600030101010101" pitchFamily="2" charset="-122"/>
                <a:ea typeface="SimSun" panose="02010600030101010101" pitchFamily="2" charset="-122"/>
              </a:rPr>
              <a:t>个蓝色节点，</a:t>
            </a:r>
            <a:r>
              <a:rPr kumimoji="1" lang="en-US" altLang="zh-CN" dirty="0">
                <a:latin typeface="SimSun" panose="02010600030101010101" pitchFamily="2" charset="-122"/>
                <a:ea typeface="SimSun" panose="02010600030101010101" pitchFamily="2" charset="-122"/>
              </a:rPr>
              <a:t>10</a:t>
            </a:r>
            <a:r>
              <a:rPr kumimoji="1" lang="zh-CN" altLang="en-US" dirty="0">
                <a:latin typeface="SimSun" panose="02010600030101010101" pitchFamily="2" charset="-122"/>
                <a:ea typeface="SimSun" panose="02010600030101010101" pitchFamily="2" charset="-122"/>
              </a:rPr>
              <a:t>个红色节点，</a:t>
            </a:r>
            <a:r>
              <a:rPr kumimoji="1" lang="en-US" altLang="zh-CN" dirty="0">
                <a:latin typeface="SimSun" panose="02010600030101010101" pitchFamily="2" charset="-122"/>
                <a:ea typeface="SimSun" panose="02010600030101010101" pitchFamily="2" charset="-122"/>
              </a:rPr>
              <a:t>1980</a:t>
            </a:r>
            <a:r>
              <a:rPr kumimoji="1" lang="zh-CN" altLang="en-US" dirty="0">
                <a:latin typeface="SimSun" panose="02010600030101010101" pitchFamily="2" charset="-122"/>
                <a:ea typeface="SimSun" panose="02010600030101010101" pitchFamily="2" charset="-122"/>
              </a:rPr>
              <a:t>个白色节点。目标是分类出白色节点周围是否有更多的蓝色节点和红色节点。红色节点起始为红边，蓝边，白边也是一样定义。只有红边和蓝边会影响分类的结果。</a:t>
            </a:r>
          </a:p>
        </p:txBody>
      </p:sp>
      <p:pic>
        <p:nvPicPr>
          <p:cNvPr id="5" name="图片 4">
            <a:extLst>
              <a:ext uri="{FF2B5EF4-FFF2-40B4-BE49-F238E27FC236}">
                <a16:creationId xmlns:a16="http://schemas.microsoft.com/office/drawing/2014/main" id="{CDEA3921-E500-2242-B3B9-F91060834449}"/>
              </a:ext>
            </a:extLst>
          </p:cNvPr>
          <p:cNvPicPr>
            <a:picLocks noChangeAspect="1"/>
          </p:cNvPicPr>
          <p:nvPr/>
        </p:nvPicPr>
        <p:blipFill>
          <a:blip r:embed="rId3"/>
          <a:stretch>
            <a:fillRect/>
          </a:stretch>
        </p:blipFill>
        <p:spPr>
          <a:xfrm>
            <a:off x="4999005" y="3873565"/>
            <a:ext cx="5917811" cy="2534779"/>
          </a:xfrm>
          <a:prstGeom prst="rect">
            <a:avLst/>
          </a:prstGeom>
        </p:spPr>
      </p:pic>
    </p:spTree>
    <p:extLst>
      <p:ext uri="{BB962C8B-B14F-4D97-AF65-F5344CB8AC3E}">
        <p14:creationId xmlns:p14="http://schemas.microsoft.com/office/powerpoint/2010/main" val="1287935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36D013-A7C6-9841-A6ED-643779538BAE}"/>
              </a:ext>
            </a:extLst>
          </p:cNvPr>
          <p:cNvSpPr>
            <a:spLocks noGrp="1"/>
          </p:cNvSpPr>
          <p:nvPr>
            <p:ph type="title"/>
          </p:nvPr>
        </p:nvSpPr>
        <p:spPr/>
        <p:txBody>
          <a:bodyPr/>
          <a:lstStyle/>
          <a:p>
            <a:r>
              <a:rPr kumimoji="1" lang="zh-CN" altLang="en-US" dirty="0"/>
              <a:t>实验数据集</a:t>
            </a:r>
          </a:p>
        </p:txBody>
      </p:sp>
      <p:pic>
        <p:nvPicPr>
          <p:cNvPr id="5" name="内容占位符 4">
            <a:extLst>
              <a:ext uri="{FF2B5EF4-FFF2-40B4-BE49-F238E27FC236}">
                <a16:creationId xmlns:a16="http://schemas.microsoft.com/office/drawing/2014/main" id="{400629CA-765E-4349-8E9D-06EACBF6A2F9}"/>
              </a:ext>
            </a:extLst>
          </p:cNvPr>
          <p:cNvPicPr>
            <a:picLocks noGrp="1" noChangeAspect="1"/>
          </p:cNvPicPr>
          <p:nvPr>
            <p:ph idx="1"/>
          </p:nvPr>
        </p:nvPicPr>
        <p:blipFill>
          <a:blip r:embed="rId2"/>
          <a:stretch>
            <a:fillRect/>
          </a:stretch>
        </p:blipFill>
        <p:spPr>
          <a:xfrm>
            <a:off x="1746250" y="1943894"/>
            <a:ext cx="8699500" cy="4114800"/>
          </a:xfrm>
        </p:spPr>
      </p:pic>
    </p:spTree>
    <p:extLst>
      <p:ext uri="{BB962C8B-B14F-4D97-AF65-F5344CB8AC3E}">
        <p14:creationId xmlns:p14="http://schemas.microsoft.com/office/powerpoint/2010/main" val="1062806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D29724-E6E1-C643-84BE-0D5433945954}"/>
              </a:ext>
            </a:extLst>
          </p:cNvPr>
          <p:cNvSpPr>
            <a:spLocks noGrp="1"/>
          </p:cNvSpPr>
          <p:nvPr>
            <p:ph type="title"/>
          </p:nvPr>
        </p:nvSpPr>
        <p:spPr/>
        <p:txBody>
          <a:bodyPr/>
          <a:lstStyle/>
          <a:p>
            <a:r>
              <a:rPr kumimoji="1" lang="en-US" altLang="zh-CN" dirty="0"/>
              <a:t>XGNN</a:t>
            </a:r>
            <a:r>
              <a:rPr kumimoji="1" lang="zh-CN" altLang="en-US" dirty="0"/>
              <a:t>简介</a:t>
            </a:r>
          </a:p>
        </p:txBody>
      </p:sp>
      <p:sp>
        <p:nvSpPr>
          <p:cNvPr id="3" name="内容占位符 2">
            <a:extLst>
              <a:ext uri="{FF2B5EF4-FFF2-40B4-BE49-F238E27FC236}">
                <a16:creationId xmlns:a16="http://schemas.microsoft.com/office/drawing/2014/main" id="{C0023A45-5769-1046-95F3-A0A2D86DEBD1}"/>
              </a:ext>
            </a:extLst>
          </p:cNvPr>
          <p:cNvSpPr>
            <a:spLocks noGrp="1"/>
          </p:cNvSpPr>
          <p:nvPr>
            <p:ph idx="1"/>
          </p:nvPr>
        </p:nvSpPr>
        <p:spPr/>
        <p:txBody>
          <a:bodyPr/>
          <a:lstStyle/>
          <a:p>
            <a:pPr>
              <a:lnSpc>
                <a:spcPct val="150000"/>
              </a:lnSpc>
            </a:pPr>
            <a:r>
              <a:rPr kumimoji="1" lang="zh-CN" altLang="en-US" dirty="0">
                <a:latin typeface="SimSun" panose="02010600030101010101" pitchFamily="2" charset="-122"/>
                <a:ea typeface="SimSun" panose="02010600030101010101" pitchFamily="2" charset="-122"/>
              </a:rPr>
              <a:t>论文提出的模型是在模型层次解释图卷积神经网络，通过强化学习的方式训练出一个图生成器以此来解释</a:t>
            </a:r>
            <a:r>
              <a:rPr kumimoji="1" lang="en-US" altLang="zh-CN" dirty="0">
                <a:latin typeface="SimSun" panose="02010600030101010101" pitchFamily="2" charset="-122"/>
                <a:ea typeface="SimSun" panose="02010600030101010101" pitchFamily="2" charset="-122"/>
              </a:rPr>
              <a:t>GNN</a:t>
            </a:r>
            <a:r>
              <a:rPr kumimoji="1" lang="zh-CN" altLang="en-US" dirty="0">
                <a:latin typeface="SimSun" panose="02010600030101010101" pitchFamily="2" charset="-122"/>
                <a:ea typeface="SimSun" panose="02010600030101010101" pitchFamily="2" charset="-122"/>
              </a:rPr>
              <a:t>的分类决策。</a:t>
            </a:r>
          </a:p>
        </p:txBody>
      </p:sp>
    </p:spTree>
    <p:extLst>
      <p:ext uri="{BB962C8B-B14F-4D97-AF65-F5344CB8AC3E}">
        <p14:creationId xmlns:p14="http://schemas.microsoft.com/office/powerpoint/2010/main" val="32850379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48B8EE-17D0-F845-900E-242F9B24FC09}"/>
              </a:ext>
            </a:extLst>
          </p:cNvPr>
          <p:cNvSpPr>
            <a:spLocks noGrp="1"/>
          </p:cNvSpPr>
          <p:nvPr>
            <p:ph type="title"/>
          </p:nvPr>
        </p:nvSpPr>
        <p:spPr/>
        <p:txBody>
          <a:bodyPr/>
          <a:lstStyle/>
          <a:p>
            <a:r>
              <a:rPr kumimoji="1" lang="zh-CN" altLang="en-US" dirty="0"/>
              <a:t>实验结果</a:t>
            </a:r>
          </a:p>
        </p:txBody>
      </p:sp>
      <p:pic>
        <p:nvPicPr>
          <p:cNvPr id="5" name="内容占位符 4">
            <a:extLst>
              <a:ext uri="{FF2B5EF4-FFF2-40B4-BE49-F238E27FC236}">
                <a16:creationId xmlns:a16="http://schemas.microsoft.com/office/drawing/2014/main" id="{A7EBC55F-C477-2040-977D-ED657087B9EE}"/>
              </a:ext>
            </a:extLst>
          </p:cNvPr>
          <p:cNvPicPr>
            <a:picLocks noGrp="1" noChangeAspect="1"/>
          </p:cNvPicPr>
          <p:nvPr>
            <p:ph idx="1"/>
          </p:nvPr>
        </p:nvPicPr>
        <p:blipFill>
          <a:blip r:embed="rId3"/>
          <a:stretch>
            <a:fillRect/>
          </a:stretch>
        </p:blipFill>
        <p:spPr>
          <a:xfrm>
            <a:off x="2530049" y="1825625"/>
            <a:ext cx="7131901" cy="4351338"/>
          </a:xfrm>
        </p:spPr>
      </p:pic>
      <p:sp>
        <p:nvSpPr>
          <p:cNvPr id="6" name="矩形 5">
            <a:extLst>
              <a:ext uri="{FF2B5EF4-FFF2-40B4-BE49-F238E27FC236}">
                <a16:creationId xmlns:a16="http://schemas.microsoft.com/office/drawing/2014/main" id="{0897CF7A-6450-3445-A974-989BEAF05AE2}"/>
              </a:ext>
            </a:extLst>
          </p:cNvPr>
          <p:cNvSpPr/>
          <p:nvPr/>
        </p:nvSpPr>
        <p:spPr>
          <a:xfrm>
            <a:off x="2892490" y="3956180"/>
            <a:ext cx="1810139" cy="27991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a:extLst>
              <a:ext uri="{FF2B5EF4-FFF2-40B4-BE49-F238E27FC236}">
                <a16:creationId xmlns:a16="http://schemas.microsoft.com/office/drawing/2014/main" id="{106D1E13-F4FD-224A-9777-3F58E63718B1}"/>
              </a:ext>
            </a:extLst>
          </p:cNvPr>
          <p:cNvSpPr/>
          <p:nvPr/>
        </p:nvSpPr>
        <p:spPr>
          <a:xfrm>
            <a:off x="3041780" y="4516016"/>
            <a:ext cx="1595534" cy="373225"/>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125318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B22CF1-6EC3-A54B-9D83-811567D03EDE}"/>
              </a:ext>
            </a:extLst>
          </p:cNvPr>
          <p:cNvSpPr>
            <a:spLocks noGrp="1"/>
          </p:cNvSpPr>
          <p:nvPr>
            <p:ph type="title"/>
          </p:nvPr>
        </p:nvSpPr>
        <p:spPr/>
        <p:txBody>
          <a:bodyPr/>
          <a:lstStyle/>
          <a:p>
            <a:r>
              <a:rPr kumimoji="1" lang="zh-CN" altLang="en-US" dirty="0"/>
              <a:t>思考</a:t>
            </a:r>
          </a:p>
        </p:txBody>
      </p:sp>
      <p:sp>
        <p:nvSpPr>
          <p:cNvPr id="3" name="内容占位符 2">
            <a:extLst>
              <a:ext uri="{FF2B5EF4-FFF2-40B4-BE49-F238E27FC236}">
                <a16:creationId xmlns:a16="http://schemas.microsoft.com/office/drawing/2014/main" id="{608BF101-1561-2346-A9B3-188BED1EC7B9}"/>
              </a:ext>
            </a:extLst>
          </p:cNvPr>
          <p:cNvSpPr>
            <a:spLocks noGrp="1"/>
          </p:cNvSpPr>
          <p:nvPr>
            <p:ph idx="1"/>
          </p:nvPr>
        </p:nvSpPr>
        <p:spPr/>
        <p:txBody>
          <a:bodyPr/>
          <a:lstStyle/>
          <a:p>
            <a:pPr>
              <a:lnSpc>
                <a:spcPct val="150000"/>
              </a:lnSpc>
            </a:pPr>
            <a:r>
              <a:rPr kumimoji="1" lang="zh-CN" altLang="en-US" dirty="0">
                <a:latin typeface="SimSun" panose="02010600030101010101" pitchFamily="2" charset="-122"/>
                <a:ea typeface="SimSun" panose="02010600030101010101" pitchFamily="2" charset="-122"/>
              </a:rPr>
              <a:t>本文中提出的基准数据是基于边的地面真值的数据集，所以通过实验的效果可以明显地发现基于边的可解释性方法远远好于基于节点的可解释性方法。无法分别到底是基准数据带来的影响还是基于边的可解释性</a:t>
            </a:r>
            <a:r>
              <a:rPr kumimoji="1" lang="zh-CN" altLang="en-US">
                <a:latin typeface="SimSun" panose="02010600030101010101" pitchFamily="2" charset="-122"/>
                <a:ea typeface="SimSun" panose="02010600030101010101" pitchFamily="2" charset="-122"/>
              </a:rPr>
              <a:t>的方法好。</a:t>
            </a:r>
            <a:endParaRPr kumimoji="1" lang="zh-CN" alt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62563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B8C360-9EEE-8348-AB19-F365633FDF2C}"/>
              </a:ext>
            </a:extLst>
          </p:cNvPr>
          <p:cNvSpPr>
            <a:spLocks noGrp="1"/>
          </p:cNvSpPr>
          <p:nvPr>
            <p:ph type="title"/>
          </p:nvPr>
        </p:nvSpPr>
        <p:spPr/>
        <p:txBody>
          <a:bodyPr/>
          <a:lstStyle/>
          <a:p>
            <a:r>
              <a:rPr kumimoji="1" lang="zh-CN" altLang="en-US" dirty="0"/>
              <a:t>背景介绍</a:t>
            </a:r>
          </a:p>
        </p:txBody>
      </p:sp>
      <p:sp>
        <p:nvSpPr>
          <p:cNvPr id="3" name="内容占位符 2">
            <a:extLst>
              <a:ext uri="{FF2B5EF4-FFF2-40B4-BE49-F238E27FC236}">
                <a16:creationId xmlns:a16="http://schemas.microsoft.com/office/drawing/2014/main" id="{7388C370-D70D-554F-8042-EEAE1F040F3F}"/>
              </a:ext>
            </a:extLst>
          </p:cNvPr>
          <p:cNvSpPr>
            <a:spLocks noGrp="1"/>
          </p:cNvSpPr>
          <p:nvPr>
            <p:ph idx="1"/>
          </p:nvPr>
        </p:nvSpPr>
        <p:spPr>
          <a:xfrm>
            <a:off x="838200" y="2487375"/>
            <a:ext cx="10515600" cy="4351338"/>
          </a:xfrm>
        </p:spPr>
        <p:txBody>
          <a:bodyPr/>
          <a:lstStyle/>
          <a:p>
            <a:r>
              <a:rPr kumimoji="1" lang="zh-CN" altLang="en-US" dirty="0"/>
              <a:t>可解释性方法</a:t>
            </a:r>
          </a:p>
        </p:txBody>
      </p:sp>
      <p:sp>
        <p:nvSpPr>
          <p:cNvPr id="4" name="左大括号 3">
            <a:extLst>
              <a:ext uri="{FF2B5EF4-FFF2-40B4-BE49-F238E27FC236}">
                <a16:creationId xmlns:a16="http://schemas.microsoft.com/office/drawing/2014/main" id="{4E2FB668-9562-C14D-94CD-885A8F86CF08}"/>
              </a:ext>
            </a:extLst>
          </p:cNvPr>
          <p:cNvSpPr/>
          <p:nvPr/>
        </p:nvSpPr>
        <p:spPr>
          <a:xfrm>
            <a:off x="3423424" y="1979341"/>
            <a:ext cx="981308" cy="1505415"/>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p>
        </p:txBody>
      </p:sp>
      <p:sp>
        <p:nvSpPr>
          <p:cNvPr id="5" name="文本框 4">
            <a:extLst>
              <a:ext uri="{FF2B5EF4-FFF2-40B4-BE49-F238E27FC236}">
                <a16:creationId xmlns:a16="http://schemas.microsoft.com/office/drawing/2014/main" id="{C5AEA471-6CA4-DD43-9B0A-66A4542894FF}"/>
              </a:ext>
            </a:extLst>
          </p:cNvPr>
          <p:cNvSpPr txBox="1"/>
          <p:nvPr/>
        </p:nvSpPr>
        <p:spPr>
          <a:xfrm>
            <a:off x="4334108" y="1825625"/>
            <a:ext cx="1650380" cy="369332"/>
          </a:xfrm>
          <a:prstGeom prst="rect">
            <a:avLst/>
          </a:prstGeom>
          <a:noFill/>
        </p:spPr>
        <p:txBody>
          <a:bodyPr wrap="square" rtlCol="0">
            <a:spAutoFit/>
          </a:bodyPr>
          <a:lstStyle/>
          <a:p>
            <a:pPr algn="ctr"/>
            <a:r>
              <a:rPr kumimoji="1" lang="zh-CN" altLang="en-US" dirty="0"/>
              <a:t>样本层次</a:t>
            </a:r>
          </a:p>
        </p:txBody>
      </p:sp>
      <p:sp>
        <p:nvSpPr>
          <p:cNvPr id="6" name="文本框 5">
            <a:extLst>
              <a:ext uri="{FF2B5EF4-FFF2-40B4-BE49-F238E27FC236}">
                <a16:creationId xmlns:a16="http://schemas.microsoft.com/office/drawing/2014/main" id="{FAD4AFB4-DDB9-184C-A880-8D688ACC6E1D}"/>
              </a:ext>
            </a:extLst>
          </p:cNvPr>
          <p:cNvSpPr txBox="1"/>
          <p:nvPr/>
        </p:nvSpPr>
        <p:spPr>
          <a:xfrm>
            <a:off x="4404732" y="3127693"/>
            <a:ext cx="1579756" cy="369332"/>
          </a:xfrm>
          <a:prstGeom prst="rect">
            <a:avLst/>
          </a:prstGeom>
          <a:noFill/>
        </p:spPr>
        <p:txBody>
          <a:bodyPr wrap="square" rtlCol="0">
            <a:spAutoFit/>
          </a:bodyPr>
          <a:lstStyle/>
          <a:p>
            <a:pPr algn="ctr"/>
            <a:r>
              <a:rPr kumimoji="1" lang="zh-CN" altLang="en-US" dirty="0"/>
              <a:t>模型层次</a:t>
            </a:r>
          </a:p>
        </p:txBody>
      </p:sp>
      <p:pic>
        <p:nvPicPr>
          <p:cNvPr id="8" name="图片 7">
            <a:extLst>
              <a:ext uri="{FF2B5EF4-FFF2-40B4-BE49-F238E27FC236}">
                <a16:creationId xmlns:a16="http://schemas.microsoft.com/office/drawing/2014/main" id="{85262CB4-27AD-2045-BAC7-3F747A116573}"/>
              </a:ext>
            </a:extLst>
          </p:cNvPr>
          <p:cNvPicPr>
            <a:picLocks noChangeAspect="1"/>
          </p:cNvPicPr>
          <p:nvPr/>
        </p:nvPicPr>
        <p:blipFill>
          <a:blip r:embed="rId3"/>
          <a:stretch>
            <a:fillRect/>
          </a:stretch>
        </p:blipFill>
        <p:spPr>
          <a:xfrm>
            <a:off x="6207513" y="19287"/>
            <a:ext cx="3181813" cy="3090098"/>
          </a:xfrm>
          <a:prstGeom prst="rect">
            <a:avLst/>
          </a:prstGeom>
        </p:spPr>
      </p:pic>
      <p:sp>
        <p:nvSpPr>
          <p:cNvPr id="9" name="文本框 8">
            <a:extLst>
              <a:ext uri="{FF2B5EF4-FFF2-40B4-BE49-F238E27FC236}">
                <a16:creationId xmlns:a16="http://schemas.microsoft.com/office/drawing/2014/main" id="{AB188BB8-1858-8348-81ED-B615B93D70D3}"/>
              </a:ext>
            </a:extLst>
          </p:cNvPr>
          <p:cNvSpPr txBox="1"/>
          <p:nvPr/>
        </p:nvSpPr>
        <p:spPr>
          <a:xfrm>
            <a:off x="502901" y="5184540"/>
            <a:ext cx="10963174" cy="1754326"/>
          </a:xfrm>
          <a:prstGeom prst="rect">
            <a:avLst/>
          </a:prstGeom>
          <a:noFill/>
        </p:spPr>
        <p:txBody>
          <a:bodyPr wrap="square" rtlCol="0">
            <a:spAutoFit/>
          </a:bodyPr>
          <a:lstStyle/>
          <a:p>
            <a:r>
              <a:rPr lang="en" altLang="zh-CN" dirty="0"/>
              <a:t>Huang S, Wang X, Tao D. Stochastic Partial Swap: Enhanced Model Generalization and Interpretability for Fine-Grained Recognition[C]//Proceedings of the IEEE/CVF International Conference on Computer Vision. 2021: 620-629.</a:t>
            </a:r>
          </a:p>
          <a:p>
            <a:r>
              <a:rPr lang="en" altLang="zh-CN" dirty="0"/>
              <a:t>Nguyen A, </a:t>
            </a:r>
            <a:r>
              <a:rPr lang="en" altLang="zh-CN" dirty="0" err="1"/>
              <a:t>Yosinski</a:t>
            </a:r>
            <a:r>
              <a:rPr lang="en" altLang="zh-CN" dirty="0"/>
              <a:t> J, Clune J. Deep neural networks are easily fooled: High confidence predictions for unrecognizable images[C]//Proceedings of the IEEE conference on computer vision and pattern recognition. 2015: 427-436.</a:t>
            </a:r>
            <a:endParaRPr kumimoji="1" lang="zh-CN" altLang="en-US" dirty="0"/>
          </a:p>
        </p:txBody>
      </p:sp>
      <p:pic>
        <p:nvPicPr>
          <p:cNvPr id="13" name="图片 12">
            <a:extLst>
              <a:ext uri="{FF2B5EF4-FFF2-40B4-BE49-F238E27FC236}">
                <a16:creationId xmlns:a16="http://schemas.microsoft.com/office/drawing/2014/main" id="{824E63F1-97C5-C647-888F-9BC7BA960D9D}"/>
              </a:ext>
            </a:extLst>
          </p:cNvPr>
          <p:cNvPicPr>
            <a:picLocks noChangeAspect="1"/>
          </p:cNvPicPr>
          <p:nvPr/>
        </p:nvPicPr>
        <p:blipFill>
          <a:blip r:embed="rId4"/>
          <a:stretch>
            <a:fillRect/>
          </a:stretch>
        </p:blipFill>
        <p:spPr>
          <a:xfrm>
            <a:off x="5733691" y="2956798"/>
            <a:ext cx="6458309" cy="2227742"/>
          </a:xfrm>
          <a:prstGeom prst="rect">
            <a:avLst/>
          </a:prstGeom>
        </p:spPr>
      </p:pic>
      <p:cxnSp>
        <p:nvCxnSpPr>
          <p:cNvPr id="15" name="直线箭头连接符 14">
            <a:extLst>
              <a:ext uri="{FF2B5EF4-FFF2-40B4-BE49-F238E27FC236}">
                <a16:creationId xmlns:a16="http://schemas.microsoft.com/office/drawing/2014/main" id="{696FA86C-8833-894D-A1A3-AE69F8E839C6}"/>
              </a:ext>
            </a:extLst>
          </p:cNvPr>
          <p:cNvCxnSpPr>
            <a:cxnSpLocks/>
          </p:cNvCxnSpPr>
          <p:nvPr/>
        </p:nvCxnSpPr>
        <p:spPr>
          <a:xfrm>
            <a:off x="9211376" y="1453414"/>
            <a:ext cx="138603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文本框 15">
            <a:extLst>
              <a:ext uri="{FF2B5EF4-FFF2-40B4-BE49-F238E27FC236}">
                <a16:creationId xmlns:a16="http://schemas.microsoft.com/office/drawing/2014/main" id="{F91BBB4B-E4A3-5644-8A75-727CFC19B75C}"/>
              </a:ext>
            </a:extLst>
          </p:cNvPr>
          <p:cNvSpPr txBox="1"/>
          <p:nvPr/>
        </p:nvSpPr>
        <p:spPr>
          <a:xfrm>
            <a:off x="10597415" y="833202"/>
            <a:ext cx="1459832" cy="1477328"/>
          </a:xfrm>
          <a:prstGeom prst="rect">
            <a:avLst/>
          </a:prstGeom>
          <a:noFill/>
        </p:spPr>
        <p:txBody>
          <a:bodyPr wrap="square" rtlCol="0">
            <a:spAutoFit/>
          </a:bodyPr>
          <a:lstStyle/>
          <a:p>
            <a:r>
              <a:rPr kumimoji="1" lang="zh-CN" altLang="en-US" dirty="0"/>
              <a:t>需要消耗大量的算力及时间，但是较为容易实现</a:t>
            </a:r>
          </a:p>
        </p:txBody>
      </p:sp>
      <p:cxnSp>
        <p:nvCxnSpPr>
          <p:cNvPr id="18" name="直线箭头连接符 17">
            <a:extLst>
              <a:ext uri="{FF2B5EF4-FFF2-40B4-BE49-F238E27FC236}">
                <a16:creationId xmlns:a16="http://schemas.microsoft.com/office/drawing/2014/main" id="{B2076241-375E-8C41-AF33-85B9556728BE}"/>
              </a:ext>
            </a:extLst>
          </p:cNvPr>
          <p:cNvCxnSpPr/>
          <p:nvPr/>
        </p:nvCxnSpPr>
        <p:spPr>
          <a:xfrm flipH="1">
            <a:off x="4475748" y="4460844"/>
            <a:ext cx="196355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文本框 19">
            <a:extLst>
              <a:ext uri="{FF2B5EF4-FFF2-40B4-BE49-F238E27FC236}">
                <a16:creationId xmlns:a16="http://schemas.microsoft.com/office/drawing/2014/main" id="{CAEE5FF8-9544-124B-81D3-340A21ED9C95}"/>
              </a:ext>
            </a:extLst>
          </p:cNvPr>
          <p:cNvSpPr txBox="1"/>
          <p:nvPr/>
        </p:nvSpPr>
        <p:spPr>
          <a:xfrm>
            <a:off x="1828977" y="3882472"/>
            <a:ext cx="2646771" cy="1200329"/>
          </a:xfrm>
          <a:prstGeom prst="rect">
            <a:avLst/>
          </a:prstGeom>
          <a:noFill/>
        </p:spPr>
        <p:txBody>
          <a:bodyPr wrap="square" rtlCol="0">
            <a:spAutoFit/>
          </a:bodyPr>
          <a:lstStyle/>
          <a:p>
            <a:r>
              <a:rPr kumimoji="1" lang="zh-CN" altLang="en-US" dirty="0"/>
              <a:t>能够节约大量的时间和算力，但是较为难以实现，可能寻找到的特征人类无法理解</a:t>
            </a:r>
          </a:p>
        </p:txBody>
      </p:sp>
    </p:spTree>
    <p:extLst>
      <p:ext uri="{BB962C8B-B14F-4D97-AF65-F5344CB8AC3E}">
        <p14:creationId xmlns:p14="http://schemas.microsoft.com/office/powerpoint/2010/main" val="2107958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16C45A-6DF0-264B-8DD4-C2B550951B58}"/>
              </a:ext>
            </a:extLst>
          </p:cNvPr>
          <p:cNvSpPr>
            <a:spLocks noGrp="1"/>
          </p:cNvSpPr>
          <p:nvPr>
            <p:ph type="title"/>
          </p:nvPr>
        </p:nvSpPr>
        <p:spPr/>
        <p:txBody>
          <a:bodyPr/>
          <a:lstStyle/>
          <a:p>
            <a:r>
              <a:rPr kumimoji="1" lang="en-US" altLang="zh-CN" dirty="0"/>
              <a:t>GNN</a:t>
            </a:r>
            <a:r>
              <a:rPr kumimoji="1" lang="zh-CN" altLang="en-US" dirty="0"/>
              <a:t> </a:t>
            </a:r>
            <a:r>
              <a:rPr kumimoji="1" lang="en-US" altLang="zh-CN" dirty="0"/>
              <a:t>model</a:t>
            </a:r>
            <a:r>
              <a:rPr kumimoji="1" lang="zh-CN" altLang="en-US" dirty="0"/>
              <a:t>模型层次解释的挑战</a:t>
            </a:r>
          </a:p>
        </p:txBody>
      </p:sp>
      <p:sp>
        <p:nvSpPr>
          <p:cNvPr id="3" name="内容占位符 2">
            <a:extLst>
              <a:ext uri="{FF2B5EF4-FFF2-40B4-BE49-F238E27FC236}">
                <a16:creationId xmlns:a16="http://schemas.microsoft.com/office/drawing/2014/main" id="{601B41B2-032B-9B4A-96E9-9D2E99710196}"/>
              </a:ext>
            </a:extLst>
          </p:cNvPr>
          <p:cNvSpPr>
            <a:spLocks noGrp="1"/>
          </p:cNvSpPr>
          <p:nvPr>
            <p:ph idx="1"/>
          </p:nvPr>
        </p:nvSpPr>
        <p:spPr/>
        <p:txBody>
          <a:bodyPr/>
          <a:lstStyle/>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图的结构化信息是通过邻接矩阵来表示的，难以直接通过反向传播算法进行优化。</a:t>
            </a:r>
            <a:endParaRPr kumimoji="1" lang="en-US" altLang="zh-CN" dirty="0">
              <a:latin typeface="SimSun" panose="02010600030101010101" pitchFamily="2" charset="-122"/>
              <a:ea typeface="SimSun" panose="02010600030101010101" pitchFamily="2" charset="-122"/>
            </a:endParaRPr>
          </a:p>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对于图像数据可以可视化高层次的模式和均值，但是对于图数据，无法进行这些可视化的工作。</a:t>
            </a:r>
            <a:endParaRPr kumimoji="1" lang="en-US" altLang="zh-CN" dirty="0">
              <a:latin typeface="SimSun" panose="02010600030101010101" pitchFamily="2" charset="-122"/>
              <a:ea typeface="SimSun" panose="02010600030101010101" pitchFamily="2" charset="-122"/>
            </a:endParaRPr>
          </a:p>
          <a:p>
            <a:pPr marL="514350" indent="-514350">
              <a:lnSpc>
                <a:spcPct val="150000"/>
              </a:lnSpc>
              <a:buAutoNum type="arabicPeriod"/>
            </a:pPr>
            <a:r>
              <a:rPr kumimoji="1" lang="zh-CN" altLang="en-US" dirty="0">
                <a:latin typeface="SimSun" panose="02010600030101010101" pitchFamily="2" charset="-122"/>
                <a:ea typeface="SimSun" panose="02010600030101010101" pitchFamily="2" charset="-122"/>
              </a:rPr>
              <a:t>对于基于生物，化学且不可求导的生成图规则，不可以直接进行优化。</a:t>
            </a:r>
          </a:p>
        </p:txBody>
      </p:sp>
    </p:spTree>
    <p:extLst>
      <p:ext uri="{BB962C8B-B14F-4D97-AF65-F5344CB8AC3E}">
        <p14:creationId xmlns:p14="http://schemas.microsoft.com/office/powerpoint/2010/main" val="441697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71D124-CDAC-8845-B0E4-5A1A2246CE9B}"/>
              </a:ext>
            </a:extLst>
          </p:cNvPr>
          <p:cNvSpPr>
            <a:spLocks noGrp="1"/>
          </p:cNvSpPr>
          <p:nvPr>
            <p:ph type="title"/>
          </p:nvPr>
        </p:nvSpPr>
        <p:spPr/>
        <p:txBody>
          <a:bodyPr/>
          <a:lstStyle/>
          <a:p>
            <a:r>
              <a:rPr kumimoji="1" lang="zh-CN" altLang="en-US" dirty="0"/>
              <a:t>现有的</a:t>
            </a:r>
            <a:r>
              <a:rPr kumimoji="1" lang="en-US" altLang="zh-CN" dirty="0"/>
              <a:t>GNN</a:t>
            </a:r>
            <a:r>
              <a:rPr kumimoji="1" lang="zh-CN" altLang="en-US" dirty="0"/>
              <a:t>解释方式</a:t>
            </a:r>
          </a:p>
        </p:txBody>
      </p:sp>
      <p:pic>
        <p:nvPicPr>
          <p:cNvPr id="5" name="内容占位符 4">
            <a:extLst>
              <a:ext uri="{FF2B5EF4-FFF2-40B4-BE49-F238E27FC236}">
                <a16:creationId xmlns:a16="http://schemas.microsoft.com/office/drawing/2014/main" id="{10F01768-2631-5A45-BB44-2AA1AC81AA1E}"/>
              </a:ext>
            </a:extLst>
          </p:cNvPr>
          <p:cNvPicPr>
            <a:picLocks noGrp="1" noChangeAspect="1"/>
          </p:cNvPicPr>
          <p:nvPr>
            <p:ph idx="1"/>
          </p:nvPr>
        </p:nvPicPr>
        <p:blipFill>
          <a:blip r:embed="rId3"/>
          <a:stretch>
            <a:fillRect/>
          </a:stretch>
        </p:blipFill>
        <p:spPr>
          <a:xfrm>
            <a:off x="1118118" y="1690688"/>
            <a:ext cx="9313506" cy="3061383"/>
          </a:xfrm>
        </p:spPr>
      </p:pic>
      <p:sp>
        <p:nvSpPr>
          <p:cNvPr id="6" name="文本框 5">
            <a:extLst>
              <a:ext uri="{FF2B5EF4-FFF2-40B4-BE49-F238E27FC236}">
                <a16:creationId xmlns:a16="http://schemas.microsoft.com/office/drawing/2014/main" id="{33B7A352-154E-5A4B-8EEB-003F9F2D9662}"/>
              </a:ext>
            </a:extLst>
          </p:cNvPr>
          <p:cNvSpPr txBox="1"/>
          <p:nvPr/>
        </p:nvSpPr>
        <p:spPr>
          <a:xfrm>
            <a:off x="1194318" y="5831633"/>
            <a:ext cx="9461241" cy="646331"/>
          </a:xfrm>
          <a:prstGeom prst="rect">
            <a:avLst/>
          </a:prstGeom>
          <a:noFill/>
        </p:spPr>
        <p:txBody>
          <a:bodyPr wrap="square" rtlCol="0">
            <a:spAutoFit/>
          </a:bodyPr>
          <a:lstStyle/>
          <a:p>
            <a:r>
              <a:rPr lang="en" altLang="zh-CN" dirty="0"/>
              <a:t>Ying Z, Bourgeois D, You J, et al. </a:t>
            </a:r>
            <a:r>
              <a:rPr lang="en" altLang="zh-CN" dirty="0" err="1"/>
              <a:t>Gnnexplainer</a:t>
            </a:r>
            <a:r>
              <a:rPr lang="en" altLang="zh-CN" dirty="0"/>
              <a:t>: Generating explanations for graph neural networks[J]. Advances in neural information processing systems, 2019, 32.</a:t>
            </a:r>
            <a:endParaRPr kumimoji="1" lang="zh-CN" altLang="en-US" dirty="0"/>
          </a:p>
        </p:txBody>
      </p:sp>
    </p:spTree>
    <p:extLst>
      <p:ext uri="{BB962C8B-B14F-4D97-AF65-F5344CB8AC3E}">
        <p14:creationId xmlns:p14="http://schemas.microsoft.com/office/powerpoint/2010/main" val="594365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22906-F224-A642-9653-97F67E3DF147}"/>
              </a:ext>
            </a:extLst>
          </p:cNvPr>
          <p:cNvSpPr>
            <a:spLocks noGrp="1"/>
          </p:cNvSpPr>
          <p:nvPr>
            <p:ph type="title"/>
          </p:nvPr>
        </p:nvSpPr>
        <p:spPr/>
        <p:txBody>
          <a:bodyPr/>
          <a:lstStyle/>
          <a:p>
            <a:r>
              <a:rPr kumimoji="1" lang="zh-CN" altLang="en-US" b="1" dirty="0"/>
              <a:t>对于</a:t>
            </a:r>
            <a:r>
              <a:rPr kumimoji="1" lang="en-US" altLang="zh-CN" b="1" dirty="0"/>
              <a:t>GNN</a:t>
            </a:r>
            <a:r>
              <a:rPr kumimoji="1" lang="zh-CN" altLang="en-US" b="1" dirty="0"/>
              <a:t>，什么是模型层次的解释？</a:t>
            </a:r>
          </a:p>
        </p:txBody>
      </p:sp>
      <p:sp>
        <p:nvSpPr>
          <p:cNvPr id="3" name="内容占位符 2">
            <a:extLst>
              <a:ext uri="{FF2B5EF4-FFF2-40B4-BE49-F238E27FC236}">
                <a16:creationId xmlns:a16="http://schemas.microsoft.com/office/drawing/2014/main" id="{F8D7E93F-0A0D-3847-8071-EF9F49E1DB3B}"/>
              </a:ext>
            </a:extLst>
          </p:cNvPr>
          <p:cNvSpPr>
            <a:spLocks noGrp="1"/>
          </p:cNvSpPr>
          <p:nvPr>
            <p:ph idx="1"/>
          </p:nvPr>
        </p:nvSpPr>
        <p:spPr/>
        <p:txBody>
          <a:bodyPr/>
          <a:lstStyle/>
          <a:p>
            <a:pPr>
              <a:lnSpc>
                <a:spcPct val="150000"/>
              </a:lnSpc>
            </a:pPr>
            <a:r>
              <a:rPr kumimoji="1" lang="zh-CN" altLang="en-US" dirty="0"/>
              <a:t>一个显而易见的思考是，我们需要找到一个图模型（</a:t>
            </a:r>
            <a:r>
              <a:rPr kumimoji="1" lang="en-US" altLang="zh-CN" dirty="0"/>
              <a:t>pattern</a:t>
            </a:r>
            <a:r>
              <a:rPr kumimoji="1" lang="zh-CN" altLang="en-US" dirty="0"/>
              <a:t>）或者是一个子图模式，这个模式应该是主导了模型的预测结果。</a:t>
            </a:r>
            <a:endParaRPr kumimoji="1" lang="en-US" altLang="zh-CN" dirty="0"/>
          </a:p>
          <a:p>
            <a:pPr>
              <a:lnSpc>
                <a:spcPct val="150000"/>
              </a:lnSpc>
            </a:pPr>
            <a:r>
              <a:rPr kumimoji="1" lang="zh-CN" altLang="en-US" dirty="0"/>
              <a:t>对于本文的算法就是基于该模式进行设计的，实质完成以下公式的内容：</a:t>
            </a:r>
            <a:endParaRPr kumimoji="1" lang="en-US" altLang="zh-CN" dirty="0"/>
          </a:p>
          <a:p>
            <a:pPr>
              <a:lnSpc>
                <a:spcPct val="150000"/>
              </a:lnSpc>
            </a:pPr>
            <a:r>
              <a:rPr kumimoji="1" lang="zh-CN" altLang="en-US" dirty="0"/>
              <a:t>简单地说就是找到一个</a:t>
            </a:r>
            <a:r>
              <a:rPr kumimoji="1" lang="zh-CN" altLang="en-US" dirty="0">
                <a:solidFill>
                  <a:srgbClr val="FF0000"/>
                </a:solidFill>
              </a:rPr>
              <a:t>子图</a:t>
            </a:r>
            <a:r>
              <a:rPr kumimoji="1" lang="zh-CN" altLang="en-US" dirty="0"/>
              <a:t>与</a:t>
            </a:r>
            <a:r>
              <a:rPr kumimoji="1" lang="zh-CN" altLang="en-US" dirty="0">
                <a:solidFill>
                  <a:schemeClr val="accent2"/>
                </a:solidFill>
              </a:rPr>
              <a:t>原图</a:t>
            </a:r>
            <a:r>
              <a:rPr kumimoji="1" lang="zh-CN" altLang="en-US" dirty="0"/>
              <a:t>的</a:t>
            </a:r>
            <a:r>
              <a:rPr kumimoji="1" lang="zh-CN" altLang="en-US" b="1" dirty="0"/>
              <a:t>分类的类型尽可能一致</a:t>
            </a:r>
            <a:r>
              <a:rPr kumimoji="1" lang="zh-CN" altLang="en-US" dirty="0"/>
              <a:t>。</a:t>
            </a:r>
            <a:endParaRPr kumimoji="1" lang="en-US" altLang="zh-CN" dirty="0"/>
          </a:p>
        </p:txBody>
      </p:sp>
      <p:pic>
        <p:nvPicPr>
          <p:cNvPr id="5" name="图片 4">
            <a:extLst>
              <a:ext uri="{FF2B5EF4-FFF2-40B4-BE49-F238E27FC236}">
                <a16:creationId xmlns:a16="http://schemas.microsoft.com/office/drawing/2014/main" id="{FAB73942-50AD-4E48-A475-D283CCF85B2E}"/>
              </a:ext>
            </a:extLst>
          </p:cNvPr>
          <p:cNvPicPr>
            <a:picLocks noChangeAspect="1"/>
          </p:cNvPicPr>
          <p:nvPr/>
        </p:nvPicPr>
        <p:blipFill>
          <a:blip r:embed="rId3"/>
          <a:stretch>
            <a:fillRect/>
          </a:stretch>
        </p:blipFill>
        <p:spPr>
          <a:xfrm>
            <a:off x="3984561" y="4001294"/>
            <a:ext cx="3924300" cy="673100"/>
          </a:xfrm>
          <a:prstGeom prst="rect">
            <a:avLst/>
          </a:prstGeom>
        </p:spPr>
      </p:pic>
      <p:cxnSp>
        <p:nvCxnSpPr>
          <p:cNvPr id="7" name="直线箭头连接符 6">
            <a:extLst>
              <a:ext uri="{FF2B5EF4-FFF2-40B4-BE49-F238E27FC236}">
                <a16:creationId xmlns:a16="http://schemas.microsoft.com/office/drawing/2014/main" id="{CC963AB9-D641-7149-9C1C-26FE5F799016}"/>
              </a:ext>
            </a:extLst>
          </p:cNvPr>
          <p:cNvCxnSpPr/>
          <p:nvPr/>
        </p:nvCxnSpPr>
        <p:spPr>
          <a:xfrm>
            <a:off x="4478694" y="4337844"/>
            <a:ext cx="457200" cy="49541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直线箭头连接符 8">
            <a:extLst>
              <a:ext uri="{FF2B5EF4-FFF2-40B4-BE49-F238E27FC236}">
                <a16:creationId xmlns:a16="http://schemas.microsoft.com/office/drawing/2014/main" id="{D655BD81-07AB-E24C-8CC5-6A6F02E05270}"/>
              </a:ext>
            </a:extLst>
          </p:cNvPr>
          <p:cNvCxnSpPr/>
          <p:nvPr/>
        </p:nvCxnSpPr>
        <p:spPr>
          <a:xfrm flipH="1">
            <a:off x="6331792" y="4445590"/>
            <a:ext cx="326571" cy="39188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20591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FCE5A-71F9-F146-9D18-4396A6C770E5}"/>
              </a:ext>
            </a:extLst>
          </p:cNvPr>
          <p:cNvSpPr>
            <a:spLocks noGrp="1"/>
          </p:cNvSpPr>
          <p:nvPr>
            <p:ph type="title"/>
          </p:nvPr>
        </p:nvSpPr>
        <p:spPr/>
        <p:txBody>
          <a:bodyPr/>
          <a:lstStyle/>
          <a:p>
            <a:r>
              <a:rPr kumimoji="1" lang="en-US" altLang="zh-CN" dirty="0"/>
              <a:t>XGNN</a:t>
            </a:r>
            <a:r>
              <a:rPr kumimoji="1" lang="zh-CN" altLang="en-US" dirty="0"/>
              <a:t>概览</a:t>
            </a:r>
          </a:p>
        </p:txBody>
      </p:sp>
      <p:pic>
        <p:nvPicPr>
          <p:cNvPr id="5" name="内容占位符 4">
            <a:extLst>
              <a:ext uri="{FF2B5EF4-FFF2-40B4-BE49-F238E27FC236}">
                <a16:creationId xmlns:a16="http://schemas.microsoft.com/office/drawing/2014/main" id="{BF4C48A3-1570-9748-A6D7-2E693D1A2943}"/>
              </a:ext>
            </a:extLst>
          </p:cNvPr>
          <p:cNvPicPr>
            <a:picLocks noGrp="1" noChangeAspect="1"/>
          </p:cNvPicPr>
          <p:nvPr>
            <p:ph idx="1"/>
          </p:nvPr>
        </p:nvPicPr>
        <p:blipFill>
          <a:blip r:embed="rId3"/>
          <a:stretch>
            <a:fillRect/>
          </a:stretch>
        </p:blipFill>
        <p:spPr>
          <a:xfrm>
            <a:off x="901350" y="1825625"/>
            <a:ext cx="10389300" cy="4351338"/>
          </a:xfrm>
        </p:spPr>
      </p:pic>
    </p:spTree>
    <p:extLst>
      <p:ext uri="{BB962C8B-B14F-4D97-AF65-F5344CB8AC3E}">
        <p14:creationId xmlns:p14="http://schemas.microsoft.com/office/powerpoint/2010/main" val="3156093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68A74A-6E33-4244-B548-65867EDC5141}"/>
              </a:ext>
            </a:extLst>
          </p:cNvPr>
          <p:cNvSpPr>
            <a:spLocks noGrp="1"/>
          </p:cNvSpPr>
          <p:nvPr>
            <p:ph type="title"/>
          </p:nvPr>
        </p:nvSpPr>
        <p:spPr/>
        <p:txBody>
          <a:bodyPr/>
          <a:lstStyle/>
          <a:p>
            <a:r>
              <a:rPr kumimoji="1" lang="zh-CN" altLang="en-US" dirty="0"/>
              <a:t>图生成器</a:t>
            </a:r>
            <a:r>
              <a:rPr kumimoji="1" lang="en-US" altLang="zh-CN" dirty="0"/>
              <a:t>—</a:t>
            </a:r>
            <a:r>
              <a:rPr kumimoji="1" lang="zh-CN" altLang="en-US" dirty="0"/>
              <a:t>逐步生成子图</a:t>
            </a: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E865B827-348C-B142-B1A7-CB96C3494C30}"/>
                  </a:ext>
                </a:extLst>
              </p:cNvPr>
              <p:cNvSpPr>
                <a:spLocks noGrp="1"/>
              </p:cNvSpPr>
              <p:nvPr>
                <p:ph idx="1"/>
              </p:nvPr>
            </p:nvSpPr>
            <p:spPr/>
            <p:txBody>
              <a:bodyPr>
                <a:normAutofit/>
              </a:bodyPr>
              <a:lstStyle/>
              <a:p>
                <a:pPr>
                  <a:lnSpc>
                    <a:spcPct val="150000"/>
                  </a:lnSpc>
                </a:pPr>
                <a:r>
                  <a:rPr kumimoji="1" lang="zh-CN" altLang="en-US" dirty="0">
                    <a:latin typeface="SimSun" panose="02010600030101010101" pitchFamily="2" charset="-122"/>
                    <a:ea typeface="SimSun" panose="02010600030101010101" pitchFamily="2" charset="-122"/>
                  </a:rPr>
                  <a:t>形式化定义：在第</a:t>
                </a:r>
                <a:r>
                  <a:rPr kumimoji="1" lang="en-US" altLang="zh-CN" dirty="0">
                    <a:latin typeface="SimSun" panose="02010600030101010101" pitchFamily="2" charset="-122"/>
                    <a:ea typeface="SimSun" panose="02010600030101010101" pitchFamily="2" charset="-122"/>
                  </a:rPr>
                  <a:t>t</a:t>
                </a:r>
                <a:r>
                  <a:rPr kumimoji="1" lang="zh-CN" altLang="en-US" dirty="0">
                    <a:latin typeface="SimSun" panose="02010600030101010101" pitchFamily="2" charset="-122"/>
                    <a:ea typeface="SimSun" panose="02010600030101010101" pitchFamily="2" charset="-122"/>
                  </a:rPr>
                  <a:t>步时，部分的生成的子图定义为</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sub>
                    </m:sSub>
                  </m:oMath>
                </a14:m>
                <a:r>
                  <a:rPr kumimoji="1" lang="zh-CN" altLang="en-US" dirty="0">
                    <a:latin typeface="SimSun" panose="02010600030101010101" pitchFamily="2" charset="-122"/>
                    <a:ea typeface="SimSun" panose="02010600030101010101" pitchFamily="2" charset="-122"/>
                  </a:rPr>
                  <a:t>，包含了</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n</m:t>
                        </m:r>
                      </m:e>
                      <m:sub>
                        <m:r>
                          <a:rPr kumimoji="1" lang="en-US" altLang="zh-CN" b="0" i="1" smtClean="0">
                            <a:latin typeface="Cambria Math" panose="02040503050406030204" pitchFamily="18" charset="0"/>
                          </a:rPr>
                          <m:t>𝑡</m:t>
                        </m:r>
                      </m:sub>
                    </m:sSub>
                  </m:oMath>
                </a14:m>
                <a:r>
                  <a:rPr kumimoji="1" lang="zh-CN" altLang="en-US" dirty="0">
                    <a:latin typeface="SimSun" panose="02010600030101010101" pitchFamily="2" charset="-122"/>
                    <a:ea typeface="SimSun" panose="02010600030101010101" pitchFamily="2" charset="-122"/>
                  </a:rPr>
                  <a:t>个节点。以</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sub>
                    </m:sSub>
                  </m:oMath>
                </a14:m>
                <a:r>
                  <a:rPr kumimoji="1" lang="zh-CN" altLang="en-US" dirty="0">
                    <a:latin typeface="SimSun" panose="02010600030101010101" pitchFamily="2" charset="-122"/>
                    <a:ea typeface="SimSun" panose="02010600030101010101" pitchFamily="2" charset="-122"/>
                  </a:rPr>
                  <a:t>作为输入，</a:t>
                </a:r>
                <a:r>
                  <a:rPr kumimoji="1" lang="en-US" altLang="zh-CN" dirty="0">
                    <a:latin typeface="SimSun" panose="02010600030101010101" pitchFamily="2" charset="-122"/>
                    <a:ea typeface="SimSun" panose="02010600030101010101" pitchFamily="2" charset="-122"/>
                  </a:rPr>
                  <a:t> </a:t>
                </a:r>
                <a14:m>
                  <m:oMath xmlns:m="http://schemas.openxmlformats.org/officeDocument/2006/math">
                    <m:sSub>
                      <m:sSubPr>
                        <m:ctrlPr>
                          <a:rPr kumimoji="1" lang="en-US" altLang="zh-CN" i="1" smtClean="0">
                            <a:latin typeface="Cambria Math" panose="02040503050406030204" pitchFamily="18" charset="0"/>
                          </a:rPr>
                        </m:ctrlPr>
                      </m:sSubPr>
                      <m:e>
                        <m:r>
                          <m:rPr>
                            <m:sty m:val="p"/>
                          </m:rPr>
                          <a:rPr kumimoji="1" lang="en-US" altLang="zh-CN" i="1">
                            <a:latin typeface="Cambria Math" panose="02040503050406030204" pitchFamily="18" charset="0"/>
                          </a:rPr>
                          <m:t>G</m:t>
                        </m:r>
                      </m:e>
                      <m:sub>
                        <m: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+1</m:t>
                        </m:r>
                      </m:sub>
                    </m:sSub>
                  </m:oMath>
                </a14:m>
                <a:r>
                  <a:rPr kumimoji="1" lang="zh-CN" altLang="en-US" dirty="0">
                    <a:latin typeface="SimSun" panose="02010600030101010101" pitchFamily="2" charset="-122"/>
                    <a:ea typeface="SimSun" panose="02010600030101010101" pitchFamily="2" charset="-122"/>
                  </a:rPr>
                  <a:t>作为输出，我们需要得到</a:t>
                </a:r>
                <a:r>
                  <a:rPr kumimoji="1" lang="en-US" altLang="zh-CN" dirty="0">
                    <a:latin typeface="SimSun" panose="02010600030101010101" pitchFamily="2" charset="-122"/>
                    <a:ea typeface="SimSun" panose="02010600030101010101" pitchFamily="2" charset="-122"/>
                  </a:rPr>
                  <a:t>t+1</a:t>
                </a:r>
                <a:r>
                  <a:rPr kumimoji="1" lang="zh-CN" altLang="en-US" dirty="0">
                    <a:latin typeface="SimSun" panose="02010600030101010101" pitchFamily="2" charset="-122"/>
                    <a:ea typeface="SimSun" panose="02010600030101010101" pitchFamily="2" charset="-122"/>
                  </a:rPr>
                  <a:t>步时的特征向量和邻接矩阵。</a:t>
                </a:r>
                <a:endParaRPr kumimoji="1" lang="en-US" altLang="zh-CN" dirty="0">
                  <a:latin typeface="SimSun" panose="02010600030101010101" pitchFamily="2" charset="-122"/>
                  <a:ea typeface="SimSun" panose="02010600030101010101" pitchFamily="2" charset="-122"/>
                </a:endParaRPr>
              </a:p>
              <a:p>
                <a:pPr>
                  <a:lnSpc>
                    <a:spcPct val="150000"/>
                  </a:lnSpc>
                </a:pPr>
                <a:endParaRPr kumimoji="1" lang="zh-CN" altLang="en-US" dirty="0">
                  <a:latin typeface="SimSun" panose="02010600030101010101" pitchFamily="2" charset="-122"/>
                  <a:ea typeface="SimSun" panose="02010600030101010101" pitchFamily="2" charset="-122"/>
                </a:endParaRPr>
              </a:p>
            </p:txBody>
          </p:sp>
        </mc:Choice>
        <mc:Fallback>
          <p:sp>
            <p:nvSpPr>
              <p:cNvPr id="3" name="内容占位符 2">
                <a:extLst>
                  <a:ext uri="{FF2B5EF4-FFF2-40B4-BE49-F238E27FC236}">
                    <a16:creationId xmlns:a16="http://schemas.microsoft.com/office/drawing/2014/main" id="{E865B827-348C-B142-B1A7-CB96C3494C30}"/>
                  </a:ext>
                </a:extLst>
              </p:cNvPr>
              <p:cNvSpPr>
                <a:spLocks noGrp="1" noRot="1" noChangeAspect="1" noMove="1" noResize="1" noEditPoints="1" noAdjustHandles="1" noChangeArrowheads="1" noChangeShapeType="1" noTextEdit="1"/>
              </p:cNvSpPr>
              <p:nvPr>
                <p:ph idx="1"/>
              </p:nvPr>
            </p:nvSpPr>
            <p:spPr>
              <a:blipFill>
                <a:blip r:embed="rId2"/>
                <a:stretch>
                  <a:fillRect l="-1086"/>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2F139301-3E31-B44B-AD69-8115ED227381}"/>
              </a:ext>
            </a:extLst>
          </p:cNvPr>
          <p:cNvPicPr>
            <a:picLocks noChangeAspect="1"/>
          </p:cNvPicPr>
          <p:nvPr/>
        </p:nvPicPr>
        <p:blipFill>
          <a:blip r:embed="rId3"/>
          <a:stretch>
            <a:fillRect/>
          </a:stretch>
        </p:blipFill>
        <p:spPr>
          <a:xfrm>
            <a:off x="4091733" y="4123354"/>
            <a:ext cx="3754800" cy="529200"/>
          </a:xfrm>
          <a:prstGeom prst="rect">
            <a:avLst/>
          </a:prstGeom>
        </p:spPr>
      </p:pic>
    </p:spTree>
    <p:extLst>
      <p:ext uri="{BB962C8B-B14F-4D97-AF65-F5344CB8AC3E}">
        <p14:creationId xmlns:p14="http://schemas.microsoft.com/office/powerpoint/2010/main" val="49625690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2203</TotalTime>
  <Words>2613</Words>
  <Application>Microsoft Macintosh PowerPoint</Application>
  <PresentationFormat>宽屏</PresentationFormat>
  <Paragraphs>129</Paragraphs>
  <Slides>31</Slides>
  <Notes>17</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等线</vt:lpstr>
      <vt:lpstr>等线 Light</vt:lpstr>
      <vt:lpstr>SimSun</vt:lpstr>
      <vt:lpstr>Arial</vt:lpstr>
      <vt:lpstr>Cambria Math</vt:lpstr>
      <vt:lpstr>Office 主题​​</vt:lpstr>
      <vt:lpstr>GNN可解释性论文</vt:lpstr>
      <vt:lpstr>汇报论文</vt:lpstr>
      <vt:lpstr>XGNN简介</vt:lpstr>
      <vt:lpstr>背景介绍</vt:lpstr>
      <vt:lpstr>GNN model模型层次解释的挑战</vt:lpstr>
      <vt:lpstr>现有的GNN解释方式</vt:lpstr>
      <vt:lpstr>对于GNN，什么是模型层次的解释？</vt:lpstr>
      <vt:lpstr>XGNN概览</vt:lpstr>
      <vt:lpstr>图生成器—逐步生成子图</vt:lpstr>
      <vt:lpstr>利用强化学习来生成子图</vt:lpstr>
      <vt:lpstr>训练过程</vt:lpstr>
      <vt:lpstr>实验</vt:lpstr>
      <vt:lpstr>实验结果（Is_Acyclic）</vt:lpstr>
      <vt:lpstr>真实数据集</vt:lpstr>
      <vt:lpstr>PowerPoint 演示文稿</vt:lpstr>
      <vt:lpstr>When Comparing to Ground Truth is Wrong: On Evaluating GNN Explanation Methods 介绍</vt:lpstr>
      <vt:lpstr>背景介绍</vt:lpstr>
      <vt:lpstr>本文贡献</vt:lpstr>
      <vt:lpstr>本文追寻的思路</vt:lpstr>
      <vt:lpstr>解释图的节点还是边？</vt:lpstr>
      <vt:lpstr>可解释方式的陷阱--Pitfall 1: Bias Terms </vt:lpstr>
      <vt:lpstr>Pitfall 2: Redundant Evidence </vt:lpstr>
      <vt:lpstr>Pitfall 3: Trivial Correct Explanations </vt:lpstr>
      <vt:lpstr>Pitfall 4: Weak GNN Model </vt:lpstr>
      <vt:lpstr>Pitfall 5: Misaligned GNN Architecture </vt:lpstr>
      <vt:lpstr>Infection Benchmark </vt:lpstr>
      <vt:lpstr>Community Benchmark </vt:lpstr>
      <vt:lpstr>Negative Evidence and Saturation </vt:lpstr>
      <vt:lpstr>实验数据集</vt:lpstr>
      <vt:lpstr>实验结果</vt:lpstr>
      <vt:lpstr>思考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GNN可解释性论文</dc:title>
  <dc:creator>李 放</dc:creator>
  <cp:lastModifiedBy>李 放</cp:lastModifiedBy>
  <cp:revision>198</cp:revision>
  <dcterms:created xsi:type="dcterms:W3CDTF">2022-03-20T03:13:42Z</dcterms:created>
  <dcterms:modified xsi:type="dcterms:W3CDTF">2022-03-21T15:57:03Z</dcterms:modified>
</cp:coreProperties>
</file>

<file path=docProps/thumbnail.jpeg>
</file>